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7" r:id="rId2"/>
  </p:sldMasterIdLst>
  <p:notesMasterIdLst>
    <p:notesMasterId r:id="rId27"/>
  </p:notesMasterIdLst>
  <p:sldIdLst>
    <p:sldId id="289" r:id="rId3"/>
    <p:sldId id="256" r:id="rId4"/>
    <p:sldId id="259" r:id="rId5"/>
    <p:sldId id="265" r:id="rId6"/>
    <p:sldId id="266" r:id="rId7"/>
    <p:sldId id="279" r:id="rId8"/>
    <p:sldId id="281" r:id="rId9"/>
    <p:sldId id="286" r:id="rId10"/>
    <p:sldId id="280" r:id="rId11"/>
    <p:sldId id="332" r:id="rId12"/>
    <p:sldId id="277" r:id="rId13"/>
    <p:sldId id="315" r:id="rId14"/>
    <p:sldId id="316" r:id="rId15"/>
    <p:sldId id="273" r:id="rId16"/>
    <p:sldId id="333" r:id="rId17"/>
    <p:sldId id="335" r:id="rId18"/>
    <p:sldId id="302" r:id="rId19"/>
    <p:sldId id="318" r:id="rId20"/>
    <p:sldId id="306" r:id="rId21"/>
    <p:sldId id="309" r:id="rId22"/>
    <p:sldId id="310" r:id="rId23"/>
    <p:sldId id="321" r:id="rId24"/>
    <p:sldId id="313" r:id="rId25"/>
    <p:sldId id="322" r:id="rId26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8"/>
      <p:bold r:id="rId29"/>
    </p:embeddedFont>
    <p:embeddedFont>
      <p:font typeface="Nunito" panose="020B060402020202020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outlineViewPr>
    <p:cViewPr>
      <p:scale>
        <a:sx n="33" d="100"/>
        <a:sy n="33" d="100"/>
      </p:scale>
      <p:origin x="0" y="-6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4900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EA858F-4897-4540-AF99-868355E1E7B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256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45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Mechanical wave</a:t>
            </a:r>
            <a:endParaRPr dirty="0"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410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323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71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099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32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80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64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803"/>
            </a:srgbClr>
          </a:solidFill>
          <a:ln w="2540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492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651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above 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Shape 180"/>
          <p:cNvGrpSpPr/>
          <p:nvPr/>
        </p:nvGrpSpPr>
        <p:grpSpPr>
          <a:xfrm>
            <a:off x="9144" y="3810000"/>
            <a:ext cx="9125711" cy="3035300"/>
            <a:chOff x="9144" y="3810000"/>
            <a:chExt cx="9125711" cy="3035300"/>
          </a:xfrm>
        </p:grpSpPr>
        <p:sp>
          <p:nvSpPr>
            <p:cNvPr id="181" name="Shape 181"/>
            <p:cNvSpPr/>
            <p:nvPr/>
          </p:nvSpPr>
          <p:spPr>
            <a:xfrm>
              <a:off x="9144" y="3810000"/>
              <a:ext cx="9125711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82" name="Shape 182"/>
            <p:cNvCxnSpPr/>
            <p:nvPr/>
          </p:nvCxnSpPr>
          <p:spPr>
            <a:xfrm>
              <a:off x="9144" y="3810000"/>
              <a:ext cx="9125711" cy="1587"/>
            </a:xfrm>
            <a:prstGeom prst="straightConnector1">
              <a:avLst/>
            </a:prstGeom>
            <a:noFill/>
            <a:ln w="25400" cap="flat" cmpd="sng">
              <a:solidFill>
                <a:schemeClr val="accent2">
                  <a:alpha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-U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Shape 186"/>
          <p:cNvSpPr>
            <a:spLocks noGrp="1"/>
          </p:cNvSpPr>
          <p:nvPr>
            <p:ph type="pic" idx="2"/>
          </p:nvPr>
        </p:nvSpPr>
        <p:spPr>
          <a:xfrm rot="-261008">
            <a:off x="4305320" y="997811"/>
            <a:ext cx="4329277" cy="3178753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13231" y="5105398"/>
            <a:ext cx="7717535" cy="1281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712787" y="4444532"/>
            <a:ext cx="7716837" cy="723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3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pic" idx="3"/>
          </p:nvPr>
        </p:nvSpPr>
        <p:spPr>
          <a:xfrm rot="153739">
            <a:off x="451737" y="946831"/>
            <a:ext cx="4329277" cy="3178754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803"/>
            </a:srgbClr>
          </a:solidFill>
          <a:ln w="2540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 rot="5400000">
            <a:off x="2876877" y="848052"/>
            <a:ext cx="3388658" cy="7716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32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619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778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-U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7299292" y="443752"/>
            <a:ext cx="1535425" cy="64007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803"/>
            </a:srgbClr>
          </a:solidFill>
          <a:ln w="2540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 rot="5400000">
            <a:off x="5297424" y="2935223"/>
            <a:ext cx="5486399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 rot="5400000">
            <a:off x="1156493" y="739634"/>
            <a:ext cx="5217458" cy="6104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492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651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-U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A2477-75F6-47C1-A736-07846FC75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2B64A-9F5C-4F22-B366-2C1C0E737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7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FE2E94-FED1-4D43-BE04-EC0C821ED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717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C66F-139E-4B03-AA54-556A74C6F848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44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5E406-C886-4318-9BB4-489344375284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9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2EFB-28DD-4FEE-9C17-53A306C0D807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0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 rot="-5940000">
            <a:off x="5179559" y="1837493"/>
            <a:ext cx="1040883" cy="71348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260"/>
                </a:moveTo>
                <a:lnTo>
                  <a:pt x="0" y="117260"/>
                </a:lnTo>
                <a:lnTo>
                  <a:pt x="0" y="117260"/>
                </a:lnTo>
                <a:lnTo>
                  <a:pt x="0" y="8381"/>
                </a:lnTo>
                <a:cubicBezTo>
                  <a:pt x="0" y="6158"/>
                  <a:pt x="6052" y="4026"/>
                  <a:pt x="16826" y="2454"/>
                </a:cubicBezTo>
                <a:cubicBezTo>
                  <a:pt x="27600" y="883"/>
                  <a:pt x="42213" y="0"/>
                  <a:pt x="57450" y="0"/>
                </a:cubicBezTo>
                <a:lnTo>
                  <a:pt x="57450" y="0"/>
                </a:lnTo>
                <a:lnTo>
                  <a:pt x="57450" y="0"/>
                </a:lnTo>
                <a:cubicBezTo>
                  <a:pt x="72686" y="0"/>
                  <a:pt x="87299" y="883"/>
                  <a:pt x="98073" y="2454"/>
                </a:cubicBezTo>
                <a:cubicBezTo>
                  <a:pt x="108847" y="4026"/>
                  <a:pt x="114900" y="6158"/>
                  <a:pt x="114900" y="8381"/>
                </a:cubicBezTo>
                <a:cubicBezTo>
                  <a:pt x="118759" y="27972"/>
                  <a:pt x="119617" y="98689"/>
                  <a:pt x="120000" y="120000"/>
                </a:cubicBezTo>
              </a:path>
            </a:pathLst>
          </a:custGeom>
          <a:solidFill>
            <a:schemeClr val="dk2">
              <a:alpha val="60000"/>
            </a:schemeClr>
          </a:solidFill>
          <a:ln w="31750" cap="flat" cmpd="sng">
            <a:solidFill>
              <a:schemeClr val="lt2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6" name="Shape 76" descr="TitleSlideOverla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Shape 77"/>
          <p:cNvGrpSpPr/>
          <p:nvPr/>
        </p:nvGrpSpPr>
        <p:grpSpPr>
          <a:xfrm>
            <a:off x="784582" y="-1221043"/>
            <a:ext cx="5811455" cy="2952861"/>
            <a:chOff x="784582" y="-1221043"/>
            <a:chExt cx="5811455" cy="2952861"/>
          </a:xfrm>
        </p:grpSpPr>
        <p:sp>
          <p:nvSpPr>
            <p:cNvPr id="78" name="Shape 78"/>
            <p:cNvSpPr/>
            <p:nvPr/>
          </p:nvSpPr>
          <p:spPr>
            <a:xfrm>
              <a:off x="2382982" y="1122217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6953" y="76200"/>
              <a:ext cx="1023669" cy="8381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1948131" y="46401"/>
              <a:ext cx="1023669" cy="86799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219200" y="-765131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2345119" y="141182"/>
              <a:ext cx="1023669" cy="95293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-9130023">
              <a:off x="1178779" y="-178448"/>
              <a:ext cx="1133351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60000">
              <a:off x="787877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6387309">
              <a:off x="4862249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5362575" y="461225"/>
              <a:ext cx="756422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4800600" y="152400"/>
              <a:ext cx="756422" cy="6436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6387309">
              <a:off x="3396215" y="-1040839"/>
              <a:ext cx="1905868" cy="2047338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6115050" y="590550"/>
              <a:ext cx="152399" cy="1523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91" name="Shape 91"/>
          <p:cNvSpPr/>
          <p:nvPr/>
        </p:nvSpPr>
        <p:spPr>
          <a:xfrm rot="-5940000">
            <a:off x="5752786" y="67656"/>
            <a:ext cx="967011" cy="60303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190"/>
                </a:moveTo>
                <a:lnTo>
                  <a:pt x="0" y="117190"/>
                </a:lnTo>
                <a:lnTo>
                  <a:pt x="0" y="117190"/>
                </a:lnTo>
                <a:lnTo>
                  <a:pt x="0" y="8680"/>
                </a:lnTo>
                <a:cubicBezTo>
                  <a:pt x="0" y="6378"/>
                  <a:pt x="6003" y="4170"/>
                  <a:pt x="16689" y="2542"/>
                </a:cubicBezTo>
                <a:cubicBezTo>
                  <a:pt x="27375" y="914"/>
                  <a:pt x="41869" y="0"/>
                  <a:pt x="56981" y="0"/>
                </a:cubicBezTo>
                <a:lnTo>
                  <a:pt x="56981" y="0"/>
                </a:lnTo>
                <a:lnTo>
                  <a:pt x="56981" y="0"/>
                </a:lnTo>
                <a:cubicBezTo>
                  <a:pt x="72094" y="0"/>
                  <a:pt x="86587" y="914"/>
                  <a:pt x="97274" y="2542"/>
                </a:cubicBezTo>
                <a:cubicBezTo>
                  <a:pt x="107960" y="4170"/>
                  <a:pt x="113963" y="6378"/>
                  <a:pt x="113963" y="8680"/>
                </a:cubicBezTo>
                <a:cubicBezTo>
                  <a:pt x="117551" y="28282"/>
                  <a:pt x="108474" y="85930"/>
                  <a:pt x="120000" y="119999"/>
                </a:cubicBezTo>
              </a:path>
            </a:pathLst>
          </a:custGeom>
          <a:solidFill>
            <a:srgbClr val="BFE3F6">
              <a:alpha val="8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" name="Shape 92"/>
          <p:cNvSpPr/>
          <p:nvPr/>
        </p:nvSpPr>
        <p:spPr>
          <a:xfrm rot="-5930880">
            <a:off x="4038985" y="-17104"/>
            <a:ext cx="1788669" cy="88211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46" y="115994"/>
                </a:moveTo>
                <a:lnTo>
                  <a:pt x="0" y="14482"/>
                </a:lnTo>
                <a:cubicBezTo>
                  <a:pt x="0" y="10641"/>
                  <a:pt x="6321" y="6957"/>
                  <a:pt x="17573" y="4241"/>
                </a:cubicBezTo>
                <a:cubicBezTo>
                  <a:pt x="28825" y="1525"/>
                  <a:pt x="44087" y="0"/>
                  <a:pt x="60000" y="0"/>
                </a:cubicBezTo>
                <a:lnTo>
                  <a:pt x="60000" y="0"/>
                </a:lnTo>
                <a:lnTo>
                  <a:pt x="60000" y="0"/>
                </a:lnTo>
                <a:cubicBezTo>
                  <a:pt x="75913" y="0"/>
                  <a:pt x="91174" y="1525"/>
                  <a:pt x="102426" y="4241"/>
                </a:cubicBezTo>
                <a:cubicBezTo>
                  <a:pt x="113678" y="6958"/>
                  <a:pt x="120000" y="10641"/>
                  <a:pt x="119999" y="14482"/>
                </a:cubicBezTo>
                <a:cubicBezTo>
                  <a:pt x="119999" y="49655"/>
                  <a:pt x="120000" y="84827"/>
                  <a:pt x="120000" y="120000"/>
                </a:cubicBezTo>
                <a:lnTo>
                  <a:pt x="120000" y="120000"/>
                </a:lnTo>
              </a:path>
            </a:pathLst>
          </a:custGeom>
          <a:solidFill>
            <a:srgbClr val="073779">
              <a:alpha val="29803"/>
            </a:srgbClr>
          </a:solidFill>
          <a:ln w="2540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" name="Shape 93"/>
          <p:cNvSpPr/>
          <p:nvPr/>
        </p:nvSpPr>
        <p:spPr>
          <a:xfrm rot="-5940000">
            <a:off x="6127954" y="621076"/>
            <a:ext cx="932369" cy="52966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190"/>
                </a:moveTo>
                <a:lnTo>
                  <a:pt x="0" y="117190"/>
                </a:lnTo>
                <a:lnTo>
                  <a:pt x="0" y="117190"/>
                </a:lnTo>
                <a:lnTo>
                  <a:pt x="0" y="8680"/>
                </a:lnTo>
                <a:cubicBezTo>
                  <a:pt x="0" y="6378"/>
                  <a:pt x="6003" y="4170"/>
                  <a:pt x="16689" y="2542"/>
                </a:cubicBezTo>
                <a:cubicBezTo>
                  <a:pt x="27375" y="914"/>
                  <a:pt x="41869" y="0"/>
                  <a:pt x="56981" y="0"/>
                </a:cubicBezTo>
                <a:lnTo>
                  <a:pt x="56981" y="0"/>
                </a:lnTo>
                <a:lnTo>
                  <a:pt x="56981" y="0"/>
                </a:lnTo>
                <a:cubicBezTo>
                  <a:pt x="72094" y="0"/>
                  <a:pt x="86587" y="914"/>
                  <a:pt x="97274" y="2542"/>
                </a:cubicBezTo>
                <a:cubicBezTo>
                  <a:pt x="107960" y="4170"/>
                  <a:pt x="113963" y="6378"/>
                  <a:pt x="113963" y="8680"/>
                </a:cubicBezTo>
                <a:cubicBezTo>
                  <a:pt x="117551" y="28282"/>
                  <a:pt x="108474" y="85930"/>
                  <a:pt x="120000" y="119999"/>
                </a:cubicBezTo>
              </a:path>
            </a:pathLst>
          </a:custGeom>
          <a:solidFill>
            <a:schemeClr val="dk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Shape 94"/>
          <p:cNvSpPr/>
          <p:nvPr/>
        </p:nvSpPr>
        <p:spPr>
          <a:xfrm rot="-5940000">
            <a:off x="5624127" y="78644"/>
            <a:ext cx="962832" cy="63201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190"/>
                </a:moveTo>
                <a:lnTo>
                  <a:pt x="0" y="117190"/>
                </a:lnTo>
                <a:lnTo>
                  <a:pt x="0" y="117190"/>
                </a:lnTo>
                <a:lnTo>
                  <a:pt x="0" y="8680"/>
                </a:lnTo>
                <a:cubicBezTo>
                  <a:pt x="0" y="6378"/>
                  <a:pt x="6003" y="4170"/>
                  <a:pt x="16689" y="2542"/>
                </a:cubicBezTo>
                <a:cubicBezTo>
                  <a:pt x="27375" y="914"/>
                  <a:pt x="41869" y="0"/>
                  <a:pt x="56981" y="0"/>
                </a:cubicBezTo>
                <a:lnTo>
                  <a:pt x="56981" y="0"/>
                </a:lnTo>
                <a:lnTo>
                  <a:pt x="56981" y="0"/>
                </a:lnTo>
                <a:cubicBezTo>
                  <a:pt x="72094" y="0"/>
                  <a:pt x="86587" y="914"/>
                  <a:pt x="97274" y="2542"/>
                </a:cubicBezTo>
                <a:cubicBezTo>
                  <a:pt x="107960" y="4170"/>
                  <a:pt x="113963" y="6378"/>
                  <a:pt x="113963" y="8680"/>
                </a:cubicBezTo>
                <a:cubicBezTo>
                  <a:pt x="117551" y="28282"/>
                  <a:pt x="108474" y="85930"/>
                  <a:pt x="120000" y="119999"/>
                </a:cubicBezTo>
              </a:path>
            </a:pathLst>
          </a:custGeom>
          <a:solidFill>
            <a:srgbClr val="073779">
              <a:alpha val="49803"/>
            </a:srgbClr>
          </a:solidFill>
          <a:ln w="25400" cap="flat" cmpd="sng">
            <a:solidFill>
              <a:schemeClr val="accent2">
                <a:alpha val="4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Shape 95"/>
          <p:cNvSpPr/>
          <p:nvPr/>
        </p:nvSpPr>
        <p:spPr>
          <a:xfrm rot="-5940000">
            <a:off x="6395226" y="411412"/>
            <a:ext cx="552099" cy="51048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796"/>
                </a:moveTo>
                <a:lnTo>
                  <a:pt x="0" y="117796"/>
                </a:lnTo>
                <a:lnTo>
                  <a:pt x="0" y="5905"/>
                </a:lnTo>
                <a:cubicBezTo>
                  <a:pt x="0" y="4339"/>
                  <a:pt x="5758" y="2837"/>
                  <a:pt x="16008" y="1729"/>
                </a:cubicBezTo>
                <a:cubicBezTo>
                  <a:pt x="26258" y="622"/>
                  <a:pt x="40159" y="0"/>
                  <a:pt x="54655" y="0"/>
                </a:cubicBezTo>
                <a:lnTo>
                  <a:pt x="54655" y="0"/>
                </a:lnTo>
                <a:cubicBezTo>
                  <a:pt x="69150" y="0"/>
                  <a:pt x="83052" y="622"/>
                  <a:pt x="93302" y="1729"/>
                </a:cubicBezTo>
                <a:cubicBezTo>
                  <a:pt x="103552" y="2837"/>
                  <a:pt x="109310" y="4339"/>
                  <a:pt x="109310" y="5905"/>
                </a:cubicBezTo>
                <a:cubicBezTo>
                  <a:pt x="114813" y="43783"/>
                  <a:pt x="116512" y="118341"/>
                  <a:pt x="120000" y="120000"/>
                </a:cubicBezTo>
              </a:path>
            </a:pathLst>
          </a:custGeom>
          <a:solidFill>
            <a:schemeClr val="accent1">
              <a:alpha val="29803"/>
            </a:schemeClr>
          </a:solidFill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Shape 96"/>
          <p:cNvSpPr/>
          <p:nvPr/>
        </p:nvSpPr>
        <p:spPr>
          <a:xfrm rot="-5940000">
            <a:off x="7468982" y="1865445"/>
            <a:ext cx="528236" cy="29485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4" y="116395"/>
                </a:moveTo>
                <a:cubicBezTo>
                  <a:pt x="49" y="81004"/>
                  <a:pt x="24" y="45614"/>
                  <a:pt x="0" y="10223"/>
                </a:cubicBezTo>
                <a:cubicBezTo>
                  <a:pt x="0" y="7512"/>
                  <a:pt x="6018" y="4911"/>
                  <a:pt x="16731" y="2994"/>
                </a:cubicBezTo>
                <a:cubicBezTo>
                  <a:pt x="27444" y="1077"/>
                  <a:pt x="41974" y="0"/>
                  <a:pt x="57124" y="0"/>
                </a:cubicBezTo>
                <a:lnTo>
                  <a:pt x="57124" y="0"/>
                </a:lnTo>
                <a:cubicBezTo>
                  <a:pt x="72274" y="0"/>
                  <a:pt x="86804" y="1077"/>
                  <a:pt x="97517" y="2994"/>
                </a:cubicBezTo>
                <a:cubicBezTo>
                  <a:pt x="108230" y="4911"/>
                  <a:pt x="114248" y="7512"/>
                  <a:pt x="114248" y="10223"/>
                </a:cubicBezTo>
                <a:cubicBezTo>
                  <a:pt x="120000" y="75801"/>
                  <a:pt x="114880" y="37324"/>
                  <a:pt x="119106" y="119999"/>
                </a:cubicBezTo>
              </a:path>
            </a:pathLst>
          </a:custGeom>
          <a:solidFill>
            <a:schemeClr val="accent1"/>
          </a:solidFill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 rot="-557688">
            <a:off x="1248863" y="3564660"/>
            <a:ext cx="7324068" cy="1612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2"/>
          </p:nvPr>
        </p:nvSpPr>
        <p:spPr>
          <a:xfrm rot="-531448">
            <a:off x="914504" y="836685"/>
            <a:ext cx="3923710" cy="2804658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9" name="Shape 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 rot="-540000">
            <a:off x="2550459" y="4990824"/>
            <a:ext cx="64007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30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22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20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31F0-BEDB-4DF2-A174-45B9F0DAAAED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6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468B-7607-4A48-BA5C-92F92E4EBB4F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26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DD778-8674-49D7-98B9-15E44AB91996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4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2A928-A2A8-4643-8820-5B9454E6E908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74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2D87-4EB1-43DF-B2F9-0B493B6D3A9F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39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C058C-0212-4969-B835-6A1FFF65297D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42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44C8-DE83-444E-A85C-F0EA46DE010F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74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FDF4-CCCA-42C6-99EC-1721A441C132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06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kern="1200" smtClean="0">
                <a:solidFill>
                  <a:prstClr val="white"/>
                </a:solidFill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kern="1200" smtClean="0">
                <a:solidFill>
                  <a:prstClr val="white"/>
                </a:solidFill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56C0-95B6-4640-8AC8-C963CA5187EB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20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1E5F-59BE-473A-9FFA-020C39B6EC9B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0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 descr="SectionHeaderOverla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 rot="4809906">
            <a:off x="3408662" y="1817251"/>
            <a:ext cx="1100208" cy="81047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178" y="0"/>
                </a:moveTo>
                <a:lnTo>
                  <a:pt x="58178" y="0"/>
                </a:lnTo>
                <a:cubicBezTo>
                  <a:pt x="73607" y="0"/>
                  <a:pt x="88405" y="832"/>
                  <a:pt x="99316" y="2313"/>
                </a:cubicBezTo>
                <a:cubicBezTo>
                  <a:pt x="110226" y="3794"/>
                  <a:pt x="115071" y="5783"/>
                  <a:pt x="116356" y="7897"/>
                </a:cubicBezTo>
                <a:cubicBezTo>
                  <a:pt x="116316" y="39673"/>
                  <a:pt x="119291" y="99377"/>
                  <a:pt x="120000" y="100025"/>
                </a:cubicBezTo>
                <a:lnTo>
                  <a:pt x="92559" y="120000"/>
                </a:lnTo>
                <a:lnTo>
                  <a:pt x="1939" y="118077"/>
                </a:lnTo>
                <a:cubicBezTo>
                  <a:pt x="1293" y="81350"/>
                  <a:pt x="646" y="44624"/>
                  <a:pt x="0" y="7897"/>
                </a:cubicBezTo>
                <a:cubicBezTo>
                  <a:pt x="0" y="5803"/>
                  <a:pt x="6129" y="3794"/>
                  <a:pt x="17040" y="2313"/>
                </a:cubicBezTo>
                <a:cubicBezTo>
                  <a:pt x="27950" y="832"/>
                  <a:pt x="42748" y="0"/>
                  <a:pt x="58178" y="0"/>
                </a:cubicBezTo>
                <a:lnTo>
                  <a:pt x="58178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 w="3175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Shape 104"/>
          <p:cNvSpPr/>
          <p:nvPr/>
        </p:nvSpPr>
        <p:spPr>
          <a:xfrm rot="4800000">
            <a:off x="3393402" y="-445314"/>
            <a:ext cx="2008191" cy="9264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081" y="115508"/>
                </a:moveTo>
                <a:lnTo>
                  <a:pt x="0" y="14482"/>
                </a:lnTo>
                <a:cubicBezTo>
                  <a:pt x="0" y="10641"/>
                  <a:pt x="6321" y="6957"/>
                  <a:pt x="17573" y="4241"/>
                </a:cubicBezTo>
                <a:cubicBezTo>
                  <a:pt x="28825" y="1525"/>
                  <a:pt x="44087" y="0"/>
                  <a:pt x="60000" y="0"/>
                </a:cubicBezTo>
                <a:lnTo>
                  <a:pt x="60000" y="0"/>
                </a:lnTo>
                <a:lnTo>
                  <a:pt x="60000" y="0"/>
                </a:lnTo>
                <a:cubicBezTo>
                  <a:pt x="75913" y="0"/>
                  <a:pt x="91174" y="1525"/>
                  <a:pt x="102426" y="4241"/>
                </a:cubicBezTo>
                <a:cubicBezTo>
                  <a:pt x="113678" y="6958"/>
                  <a:pt x="120000" y="10641"/>
                  <a:pt x="119999" y="14482"/>
                </a:cubicBezTo>
                <a:cubicBezTo>
                  <a:pt x="119999" y="49655"/>
                  <a:pt x="120000" y="84827"/>
                  <a:pt x="120000" y="120000"/>
                </a:cubicBezTo>
                <a:lnTo>
                  <a:pt x="120000" y="120000"/>
                </a:lnTo>
              </a:path>
            </a:pathLst>
          </a:custGeom>
          <a:solidFill>
            <a:srgbClr val="073779">
              <a:alpha val="80000"/>
            </a:srgbClr>
          </a:solidFill>
          <a:ln w="25400" cap="flat" cmpd="sng">
            <a:solidFill>
              <a:schemeClr val="accent2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-600000">
            <a:off x="887171" y="5303002"/>
            <a:ext cx="6904500" cy="97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8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6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1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106" name="Shape 106"/>
          <p:cNvGrpSpPr/>
          <p:nvPr/>
        </p:nvGrpSpPr>
        <p:grpSpPr>
          <a:xfrm>
            <a:off x="2741956" y="-1232574"/>
            <a:ext cx="4643949" cy="2985174"/>
            <a:chOff x="2741956" y="-1232574"/>
            <a:chExt cx="4643949" cy="2985174"/>
          </a:xfrm>
        </p:grpSpPr>
        <p:sp>
          <p:nvSpPr>
            <p:cNvPr id="107" name="Shape 107"/>
            <p:cNvSpPr/>
            <p:nvPr/>
          </p:nvSpPr>
          <p:spPr>
            <a:xfrm>
              <a:off x="4495800" y="1143000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108" name="Shape 108"/>
            <p:cNvGrpSpPr/>
            <p:nvPr/>
          </p:nvGrpSpPr>
          <p:grpSpPr>
            <a:xfrm flipH="1">
              <a:off x="2741956" y="-933103"/>
              <a:ext cx="2014512" cy="1892938"/>
              <a:chOff x="6843860" y="-944464"/>
              <a:chExt cx="2014512" cy="1892938"/>
            </a:xfrm>
          </p:grpSpPr>
          <p:sp>
            <p:nvSpPr>
              <p:cNvPr id="109" name="Shape 109"/>
              <p:cNvSpPr/>
              <p:nvPr/>
            </p:nvSpPr>
            <p:spPr>
              <a:xfrm rot="6387309">
                <a:off x="7124584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7624910" y="304800"/>
                <a:ext cx="756422" cy="64367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7062935" y="145351"/>
                <a:ext cx="756422" cy="64367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12" name="Shape 112"/>
            <p:cNvGrpSpPr/>
            <p:nvPr/>
          </p:nvGrpSpPr>
          <p:grpSpPr>
            <a:xfrm>
              <a:off x="3235521" y="-1232574"/>
              <a:ext cx="4150383" cy="2407745"/>
              <a:chOff x="3312526" y="-1228092"/>
              <a:chExt cx="4550632" cy="2407745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4607455" y="134133"/>
                <a:ext cx="1023669" cy="952933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5" name="Shape 115"/>
              <p:cNvSpPr/>
              <p:nvPr/>
            </p:nvSpPr>
            <p:spPr>
              <a:xfrm rot="-9130023">
                <a:off x="3441114" y="-185498"/>
                <a:ext cx="1133351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6" name="Shape 116"/>
              <p:cNvSpPr/>
              <p:nvPr/>
            </p:nvSpPr>
            <p:spPr>
              <a:xfrm rot="6387309">
                <a:off x="5658550" y="-1047888"/>
                <a:ext cx="1905868" cy="2047338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117" name="Shape 117"/>
            <p:cNvSpPr/>
            <p:nvPr/>
          </p:nvSpPr>
          <p:spPr>
            <a:xfrm>
              <a:off x="3063127" y="89646"/>
              <a:ext cx="267260" cy="26726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 rot="-3981558">
              <a:off x="2809658" y="-85690"/>
              <a:ext cx="182879" cy="228600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19" name="Shape 119"/>
          <p:cNvSpPr/>
          <p:nvPr/>
        </p:nvSpPr>
        <p:spPr>
          <a:xfrm rot="4733987">
            <a:off x="1458980" y="2141099"/>
            <a:ext cx="809713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4705"/>
            </a:schemeClr>
          </a:solidFill>
          <a:ln w="25400" cap="flat" cmpd="sng">
            <a:solidFill>
              <a:schemeClr val="accent2">
                <a:alpha val="64705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Shape 120"/>
          <p:cNvSpPr/>
          <p:nvPr/>
        </p:nvSpPr>
        <p:spPr>
          <a:xfrm rot="4733987">
            <a:off x="814849" y="2202341"/>
            <a:ext cx="699135" cy="25125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2573"/>
                </a:moveTo>
                <a:lnTo>
                  <a:pt x="2986" y="17680"/>
                </a:lnTo>
                <a:cubicBezTo>
                  <a:pt x="2986" y="12991"/>
                  <a:pt x="8996" y="8494"/>
                  <a:pt x="19696" y="5178"/>
                </a:cubicBezTo>
                <a:cubicBezTo>
                  <a:pt x="30395" y="1862"/>
                  <a:pt x="44906" y="0"/>
                  <a:pt x="60037" y="0"/>
                </a:cubicBezTo>
                <a:lnTo>
                  <a:pt x="60037" y="0"/>
                </a:lnTo>
                <a:lnTo>
                  <a:pt x="60037" y="0"/>
                </a:lnTo>
                <a:cubicBezTo>
                  <a:pt x="75168" y="0"/>
                  <a:pt x="89679" y="1862"/>
                  <a:pt x="100378" y="5178"/>
                </a:cubicBezTo>
                <a:cubicBezTo>
                  <a:pt x="111077" y="8494"/>
                  <a:pt x="117088" y="12991"/>
                  <a:pt x="117088" y="17680"/>
                </a:cubicBezTo>
                <a:cubicBezTo>
                  <a:pt x="120000" y="36817"/>
                  <a:pt x="117689" y="98683"/>
                  <a:pt x="117847" y="120000"/>
                </a:cubicBezTo>
              </a:path>
            </a:pathLst>
          </a:custGeom>
          <a:solidFill>
            <a:schemeClr val="accent1"/>
          </a:solidFill>
          <a:ln w="1270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Shape 121"/>
          <p:cNvSpPr/>
          <p:nvPr/>
        </p:nvSpPr>
        <p:spPr>
          <a:xfrm rot="4733987">
            <a:off x="390772" y="3357640"/>
            <a:ext cx="379174" cy="12073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3183"/>
                </a:moveTo>
                <a:lnTo>
                  <a:pt x="156" y="18818"/>
                </a:lnTo>
                <a:cubicBezTo>
                  <a:pt x="156" y="13827"/>
                  <a:pt x="6469" y="9040"/>
                  <a:pt x="17706" y="5511"/>
                </a:cubicBezTo>
                <a:cubicBezTo>
                  <a:pt x="28944" y="1982"/>
                  <a:pt x="44185" y="0"/>
                  <a:pt x="60078" y="0"/>
                </a:cubicBezTo>
                <a:lnTo>
                  <a:pt x="60078" y="0"/>
                </a:lnTo>
                <a:cubicBezTo>
                  <a:pt x="75970" y="0"/>
                  <a:pt x="91211" y="1982"/>
                  <a:pt x="102449" y="5511"/>
                </a:cubicBezTo>
                <a:cubicBezTo>
                  <a:pt x="113686" y="9040"/>
                  <a:pt x="120000" y="13827"/>
                  <a:pt x="120000" y="18818"/>
                </a:cubicBezTo>
                <a:lnTo>
                  <a:pt x="117096" y="120000"/>
                </a:lnTo>
              </a:path>
            </a:pathLst>
          </a:custGeom>
          <a:solidFill>
            <a:schemeClr val="accent1"/>
          </a:solidFill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 rot="-600000">
            <a:off x="600152" y="3389654"/>
            <a:ext cx="7622160" cy="1679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kern="1200" smtClean="0">
                <a:solidFill>
                  <a:prstClr val="white"/>
                </a:solidFill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kern="1200" smtClean="0">
                <a:solidFill>
                  <a:prstClr val="white"/>
                </a:solidFill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53376-60B8-4A9B-AD2B-D3A9990FD81A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18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005D-B375-4B71-ABD2-AA3E6574372B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69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6F5F-ECCD-407A-87D0-B1DD805C8B65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42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A37E-824B-4073-B6BB-16494ABA736A}" type="slidenum">
              <a:rPr lang="en-US" alt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5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803"/>
            </a:srgbClr>
          </a:solidFill>
          <a:ln w="2540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99247" y="3024188"/>
            <a:ext cx="3657600" cy="3376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746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778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751294" y="3024188"/>
            <a:ext cx="3657600" cy="3376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746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778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-U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 rot="-54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29803"/>
            </a:srgbClr>
          </a:solidFill>
          <a:ln w="25400" cap="flat" cmpd="sng">
            <a:solidFill>
              <a:schemeClr val="accent2">
                <a:alpha val="29803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-U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-U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366712" y="1447800"/>
            <a:ext cx="3748087" cy="4800600"/>
          </a:xfrm>
          <a:prstGeom prst="roundRect">
            <a:avLst>
              <a:gd name="adj" fmla="val 16667"/>
            </a:avLst>
          </a:prstGeom>
          <a:solidFill>
            <a:schemeClr val="accent1">
              <a:alpha val="60000"/>
            </a:schemeClr>
          </a:solidFill>
          <a:ln w="63500" cap="flat" cmpd="sng">
            <a:solidFill>
              <a:schemeClr val="accent2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533399" y="1676400"/>
            <a:ext cx="34290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3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04766" y="990600"/>
            <a:ext cx="4258233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746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778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33400" y="2850775"/>
            <a:ext cx="3429000" cy="3169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1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-U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9144" y="2476500"/>
            <a:ext cx="9125711" cy="436879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2" name="Shape 162"/>
          <p:cNvCxnSpPr/>
          <p:nvPr/>
        </p:nvCxnSpPr>
        <p:spPr>
          <a:xfrm>
            <a:off x="9144" y="2476500"/>
            <a:ext cx="9125711" cy="1587"/>
          </a:xfrm>
          <a:prstGeom prst="straightConnector1">
            <a:avLst/>
          </a:prstGeom>
          <a:noFill/>
          <a:ln w="25400" cap="flat" cmpd="sng">
            <a:solidFill>
              <a:schemeClr val="accent2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-U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477869" y="990600"/>
            <a:ext cx="3951755" cy="14318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3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pic" idx="2"/>
          </p:nvPr>
        </p:nvSpPr>
        <p:spPr>
          <a:xfrm rot="-183065">
            <a:off x="414290" y="1321670"/>
            <a:ext cx="3703911" cy="5202977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477869" y="2547938"/>
            <a:ext cx="3951755" cy="3700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Shape 170"/>
          <p:cNvGrpSpPr/>
          <p:nvPr/>
        </p:nvGrpSpPr>
        <p:grpSpPr>
          <a:xfrm>
            <a:off x="9144" y="3810000"/>
            <a:ext cx="9125711" cy="3035300"/>
            <a:chOff x="9144" y="3810000"/>
            <a:chExt cx="9125711" cy="3035300"/>
          </a:xfrm>
        </p:grpSpPr>
        <p:sp>
          <p:nvSpPr>
            <p:cNvPr id="171" name="Shape 171"/>
            <p:cNvSpPr/>
            <p:nvPr/>
          </p:nvSpPr>
          <p:spPr>
            <a:xfrm>
              <a:off x="9144" y="3810000"/>
              <a:ext cx="9125711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72" name="Shape 172"/>
            <p:cNvCxnSpPr/>
            <p:nvPr/>
          </p:nvCxnSpPr>
          <p:spPr>
            <a:xfrm>
              <a:off x="9144" y="3810000"/>
              <a:ext cx="9125711" cy="1587"/>
            </a:xfrm>
            <a:prstGeom prst="straightConnector1">
              <a:avLst/>
            </a:prstGeom>
            <a:noFill/>
            <a:ln w="25400" cap="flat" cmpd="sng">
              <a:solidFill>
                <a:schemeClr val="accent2">
                  <a:alpha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-US"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pic" idx="2"/>
          </p:nvPr>
        </p:nvSpPr>
        <p:spPr>
          <a:xfrm rot="-261008">
            <a:off x="2407360" y="921378"/>
            <a:ext cx="4329277" cy="3340715"/>
          </a:xfrm>
          <a:prstGeom prst="roundRect">
            <a:avLst>
              <a:gd name="adj" fmla="val 7476"/>
            </a:avLst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13231" y="5105398"/>
            <a:ext cx="7717535" cy="1281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spcAft>
                <a:spcPts val="2000"/>
              </a:spcAft>
              <a:buClr>
                <a:schemeClr val="lt1"/>
              </a:buClr>
              <a:buFont typeface="Nunito"/>
              <a:buNone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None/>
              <a:defRPr sz="9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712787" y="4444532"/>
            <a:ext cx="7716837" cy="7236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3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9FF"/>
            </a:gs>
            <a:gs pos="100000">
              <a:srgbClr val="0073B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TextSlideOverlay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hape 11"/>
          <p:cNvGrpSpPr/>
          <p:nvPr/>
        </p:nvGrpSpPr>
        <p:grpSpPr>
          <a:xfrm>
            <a:off x="-573168" y="-650451"/>
            <a:ext cx="7695675" cy="2026534"/>
            <a:chOff x="-573168" y="-650451"/>
            <a:chExt cx="7695675" cy="2026534"/>
          </a:xfrm>
        </p:grpSpPr>
        <p:grpSp>
          <p:nvGrpSpPr>
            <p:cNvPr id="12" name="Shape 12"/>
            <p:cNvGrpSpPr/>
            <p:nvPr/>
          </p:nvGrpSpPr>
          <p:grpSpPr>
            <a:xfrm>
              <a:off x="-263313" y="-650451"/>
              <a:ext cx="7385821" cy="2026534"/>
              <a:chOff x="-263313" y="-650451"/>
              <a:chExt cx="7385821" cy="2026534"/>
            </a:xfrm>
          </p:grpSpPr>
          <p:sp>
            <p:nvSpPr>
              <p:cNvPr id="13" name="Shape 13"/>
              <p:cNvSpPr/>
              <p:nvPr/>
            </p:nvSpPr>
            <p:spPr>
              <a:xfrm rot="4368687">
                <a:off x="2839420" y="-41329"/>
                <a:ext cx="581934" cy="790090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334576" y="12540"/>
                <a:ext cx="1189423" cy="101213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 rot="6387309">
                <a:off x="5839612" y="-548176"/>
                <a:ext cx="1106353" cy="119498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5472544" y="62345"/>
                <a:ext cx="609599" cy="49127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-7411" y="-607193"/>
                <a:ext cx="1385455" cy="1205752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1905000" y="-402265"/>
                <a:ext cx="1600199" cy="80009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 rot="2510439">
                <a:off x="170710" y="163548"/>
                <a:ext cx="778551" cy="982317"/>
              </a:xfrm>
              <a:prstGeom prst="ellipse">
                <a:avLst/>
              </a:prstGeom>
              <a:solidFill>
                <a:schemeClr val="lt2">
                  <a:alpha val="4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 rot="-5400000">
                <a:off x="-263313" y="842683"/>
                <a:ext cx="533399" cy="533399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558634" y="491274"/>
                <a:ext cx="228600" cy="19452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990600" y="-603972"/>
                <a:ext cx="1385455" cy="1205752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5181600" y="-343142"/>
                <a:ext cx="1600199" cy="68579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5728855" y="62345"/>
                <a:ext cx="685799" cy="53339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6136341" y="-257607"/>
                <a:ext cx="838199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 rot="4368687">
                <a:off x="3664192" y="-146481"/>
                <a:ext cx="581934" cy="909202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4384964" y="-146936"/>
                <a:ext cx="300316" cy="30031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4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4756592" y="-119227"/>
                <a:ext cx="182879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3012141" y="-299171"/>
                <a:ext cx="838199" cy="60959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1" i="0" u="none" strike="noStrike" cap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33" name="Shape 33"/>
            <p:cNvSpPr/>
            <p:nvPr/>
          </p:nvSpPr>
          <p:spPr>
            <a:xfrm rot="-5400000">
              <a:off x="-431058" y="-79767"/>
              <a:ext cx="852055" cy="1136276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 sz="4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SzPct val="100000"/>
              <a:buFont typeface="Nunito"/>
              <a:buChar char="•"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631825" marR="0" lvl="1" indent="-14922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-16510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2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196975" marR="0" lvl="3" indent="-168275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492250" marR="0" lvl="4" indent="-184150" algn="l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Nunito"/>
              <a:buChar char="•"/>
              <a:def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77040" y="300689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76200" y="116541"/>
            <a:ext cx="27431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6200" y="605491"/>
            <a:ext cx="1385887" cy="2327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4" r:id="rId13"/>
    <p:sldLayoutId id="2147483665" r:id="rId14"/>
    <p:sldLayoutId id="2147483666" r:id="rId15"/>
    <p:sldLayoutId id="214748368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146194">
                  <a:lumMod val="50000"/>
                </a:srgb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146194">
                  <a:lumMod val="50000"/>
                </a:srgb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C2FB7B-A2BD-4594-A8F6-855C8A297B30}" type="slidenum">
              <a:rPr lang="en-US" altLang="en-US" kern="1200">
                <a:solidFill>
                  <a:srgbClr val="146194">
                    <a:lumMod val="50000"/>
                  </a:srgbClr>
                </a:solidFill>
                <a:ea typeface="+mn-ea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solidFill>
                <a:srgbClr val="146194">
                  <a:lumMod val="50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45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Kg9F5pN5tl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tonegenerator.com/hearingtest.html" TargetMode="External"/><Relationship Id="rId2" Type="http://schemas.openxmlformats.org/officeDocument/2006/relationships/hyperlink" Target="http://studyjams.scholastic.com/studyjams/jams/science/energy-light-sound/sound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sZHWY1KBHwc" TargetMode="External"/><Relationship Id="rId4" Type="http://schemas.openxmlformats.org/officeDocument/2006/relationships/hyperlink" Target="http://www.noiseaddicts.com/2009/03/can-you-hear-this-hearing-tes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schooltube.com/video/a46f21f6bf2346f792ab/Bill%20Nye%20-%20Sound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dosits.org/science/whatis/img/4x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http://www.dosits.org/science/whatis/img/1x.gif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52400" y="1"/>
            <a:ext cx="8534400" cy="42308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 Energy</a:t>
            </a:r>
            <a:r>
              <a:rPr lang="en-US" altLang="en-US" dirty="0" smtClean="0">
                <a:latin typeface="Comic Sans MS" panose="030F0702030302020204" pitchFamily="66" charset="0"/>
              </a:rPr>
              <a:t/>
            </a:r>
            <a:br>
              <a:rPr lang="en-US" altLang="en-US" dirty="0" smtClean="0">
                <a:latin typeface="Comic Sans MS" panose="030F0702030302020204" pitchFamily="66" charset="0"/>
              </a:rPr>
            </a:br>
            <a:r>
              <a:rPr lang="en-US" altLang="en-US" dirty="0" smtClean="0">
                <a:latin typeface="Comic Sans MS" panose="030F0702030302020204" pitchFamily="66" charset="0"/>
              </a:rPr>
              <a:t>Grab the sheet from the desk. Brainstorm everything you currently know about sound. Be ready to share.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703564"/>
            <a:ext cx="895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Write in your agenda: Sound Quiz next Wednesday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71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8358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 smtClean="0">
                <a:latin typeface="Comic Sans MS" panose="030F0702030302020204" pitchFamily="66" charset="0"/>
              </a:rPr>
              <a:t>How You Make Sounds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6554788" cy="3767138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We use our </a:t>
            </a:r>
            <a:r>
              <a:rPr lang="en-US" altLang="en-US" b="1" u="sng" smtClean="0">
                <a:solidFill>
                  <a:srgbClr val="C00000"/>
                </a:solidFill>
                <a:latin typeface="Comic Sans MS" panose="030F0702030302020204" pitchFamily="66" charset="0"/>
              </a:rPr>
              <a:t>vocal cords</a:t>
            </a:r>
            <a:r>
              <a:rPr lang="en-US" altLang="en-US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to make sounds in our throat.</a:t>
            </a:r>
          </a:p>
          <a:p>
            <a:pPr eaLnBrk="1" hangingPunct="1"/>
            <a:r>
              <a:rPr lang="en-US" alt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When we speak, </a:t>
            </a:r>
            <a:r>
              <a:rPr lang="en-US" altLang="en-US" b="1" u="sng" smtClean="0">
                <a:solidFill>
                  <a:schemeClr val="tx1"/>
                </a:solidFill>
                <a:latin typeface="Comic Sans MS" panose="030F0702030302020204" pitchFamily="66" charset="0"/>
              </a:rPr>
              <a:t>our vocal cords vibrate.</a:t>
            </a:r>
          </a:p>
          <a:p>
            <a:pPr eaLnBrk="1" hangingPunct="1"/>
            <a:r>
              <a:rPr lang="en-US" alt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Place your hand on your throat when you talk, and you can feel the vocal cords vibrate.</a:t>
            </a:r>
          </a:p>
          <a:p>
            <a:pPr eaLnBrk="1" hangingPunct="1"/>
            <a:endParaRPr lang="en-US" altLang="en-US" b="1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ECHO!  Sound Waves Reflect off of Surfaces!</a:t>
            </a:r>
          </a:p>
        </p:txBody>
      </p:sp>
      <p:pic>
        <p:nvPicPr>
          <p:cNvPr id="368" name="Shape 368" descr="http://images.tutorvista.com/cms/images/83/echo.PNG"/>
          <p:cNvPicPr preferRelativeResize="0"/>
          <p:nvPr/>
        </p:nvPicPr>
        <p:blipFill rotWithShape="1">
          <a:blip r:embed="rId3">
            <a:alphaModFix/>
          </a:blip>
          <a:srcRect b="29263"/>
          <a:stretch/>
        </p:blipFill>
        <p:spPr>
          <a:xfrm>
            <a:off x="816875" y="2819400"/>
            <a:ext cx="7943400" cy="36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4525"/>
            <a:ext cx="8229600" cy="5518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Sonar: A measuring instrument that sends out an acoustic pulse in water and measures distances in terms of the time for the echo of the pulse to return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1203" name="Picture 5" descr="http://www.dosits.org/people/fishing/img/sonar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5344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115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rgbClr val="66CCFF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 dirty="0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sp>
        <p:nvSpPr>
          <p:cNvPr id="51205" name="Rectangle 13"/>
          <p:cNvSpPr>
            <a:spLocks noChangeArrowheads="1"/>
          </p:cNvSpPr>
          <p:nvPr/>
        </p:nvSpPr>
        <p:spPr bwMode="auto">
          <a:xfrm>
            <a:off x="304800" y="2362200"/>
            <a:ext cx="8534400" cy="42672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715125"/>
            <a:ext cx="9239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62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91319"/>
            <a:ext cx="8382000" cy="5634844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Animals use sound waves to located prey items as well as navigate in echolocation.</a:t>
            </a:r>
          </a:p>
        </p:txBody>
      </p:sp>
      <p:pic>
        <p:nvPicPr>
          <p:cNvPr id="52227" name="Picture 5" descr="The image “http://www.wfu.edu/biology/batsandbugs/images/flying3.gif” cannot be displayed, because it contains errors.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8610600" cy="5165725"/>
          </a:xfrm>
        </p:spPr>
      </p:pic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ct val="20000"/>
              </a:spcBef>
              <a:buClr>
                <a:srgbClr val="66CCFF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 dirty="0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sp>
        <p:nvSpPr>
          <p:cNvPr id="52229" name="Rectangle 13"/>
          <p:cNvSpPr>
            <a:spLocks noChangeArrowheads="1"/>
          </p:cNvSpPr>
          <p:nvPr/>
        </p:nvSpPr>
        <p:spPr bwMode="auto">
          <a:xfrm>
            <a:off x="304800" y="1447800"/>
            <a:ext cx="8610600" cy="51816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715125"/>
            <a:ext cx="9239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04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Doppler</a:t>
            </a:r>
            <a:br>
              <a:rPr lang="en-US" sz="46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46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Effect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246975" y="3012150"/>
            <a:ext cx="8548800" cy="384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lang="en-US" sz="27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Doppler Effect is a change in the perceived pitch when the source of the noise is moving.</a:t>
            </a:r>
          </a:p>
          <a:p>
            <a:pPr marL="342900" marR="0" lvl="0" indent="-36195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lang="en-US" sz="27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So to Further Explain: All waves, light and sound, travel out from the source, but when the source is moving towards you the waves get bunched closed together making a higher frequency/pitch and the waves trailing behind become spread out making a lower pitch/frequency.</a:t>
            </a:r>
          </a:p>
        </p:txBody>
      </p:sp>
      <p:pic>
        <p:nvPicPr>
          <p:cNvPr id="341" name="Shape 341" descr="3420566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3425" y="175808"/>
            <a:ext cx="4538133" cy="283633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1686631" y="6488660"/>
            <a:ext cx="54213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http://</a:t>
            </a:r>
            <a:r>
              <a:rPr lang="en-US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www.youtube.com/watch?v=Kg9F5pN5tlI</a:t>
            </a:r>
            <a:r>
              <a:rPr lang="en-US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lang="en-US" sz="18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48179" y="387876"/>
            <a:ext cx="8520599" cy="76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ct val="30555"/>
            </a:pPr>
            <a:r>
              <a:rPr lang="en" sz="3600" dirty="0" smtClean="0"/>
              <a:t>Review Questions</a:t>
            </a:r>
            <a:endParaRPr lang="en" sz="3600" dirty="0"/>
          </a:p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0" y="1148074"/>
            <a:ext cx="9144000" cy="57099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AutoNum type="arabicPeriod"/>
            </a:pPr>
            <a:r>
              <a:rPr lang="en" dirty="0"/>
              <a:t>What is sound?</a:t>
            </a:r>
          </a:p>
          <a:p>
            <a:pPr marL="457200" indent="-228600">
              <a:buAutoNum type="arabicPeriod"/>
            </a:pPr>
            <a:r>
              <a:rPr lang="en" dirty="0"/>
              <a:t>Can sound travel through vacuum?</a:t>
            </a:r>
          </a:p>
          <a:p>
            <a:pPr marL="457200" indent="-228600">
              <a:buAutoNum type="arabicPeriod"/>
            </a:pPr>
            <a:r>
              <a:rPr lang="en" dirty="0"/>
              <a:t>Why is sound a mechanical wave</a:t>
            </a:r>
            <a:r>
              <a:rPr lang="en" dirty="0" smtClean="0"/>
              <a:t>?</a:t>
            </a:r>
          </a:p>
          <a:p>
            <a:pPr marL="457200" indent="-228600">
              <a:buAutoNum type="arabicPeriod"/>
            </a:pPr>
            <a:r>
              <a:rPr lang="en" dirty="0"/>
              <a:t>What are some of the factors that can affect the speed of sound?</a:t>
            </a:r>
          </a:p>
          <a:p>
            <a:pPr marL="457200" indent="-228600">
              <a:buAutoNum type="arabicPeriod"/>
            </a:pPr>
            <a:r>
              <a:rPr lang="en" dirty="0"/>
              <a:t>Does sound travel at the same speed through different mediums?</a:t>
            </a:r>
          </a:p>
          <a:p>
            <a:pPr marL="457200" indent="-228600">
              <a:buAutoNum type="arabicPeriod"/>
            </a:pPr>
            <a:r>
              <a:rPr lang="en" dirty="0"/>
              <a:t>Why does sound travel the fastest in solids?</a:t>
            </a:r>
          </a:p>
          <a:p>
            <a:pPr marL="457200" indent="-228600">
              <a:buAutoNum type="arabicPeriod"/>
            </a:pPr>
            <a:r>
              <a:rPr lang="en" dirty="0"/>
              <a:t>Why does sound travel faster when the temperature is higher?</a:t>
            </a:r>
          </a:p>
          <a:p>
            <a:pPr marL="457200" indent="-228600">
              <a:buAutoNum type="arabicPeriod"/>
            </a:pPr>
            <a:endParaRPr lang="en" dirty="0" smtClean="0"/>
          </a:p>
          <a:p>
            <a:pPr marL="457200" indent="-228600">
              <a:buAutoNum type="arabicPeriod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27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1" y="30599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ct val="30555"/>
            </a:pPr>
            <a:r>
              <a:rPr lang="en" sz="3600" dirty="0" smtClean="0"/>
              <a:t>Review Questions</a:t>
            </a:r>
            <a:endParaRPr lang="en" sz="3600" dirty="0"/>
          </a:p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327337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AutoNum type="arabicPeriod"/>
            </a:pPr>
            <a:r>
              <a:rPr lang="en" dirty="0"/>
              <a:t>What is the Doppler effect?</a:t>
            </a:r>
          </a:p>
          <a:p>
            <a:pPr marL="457200" indent="-228600">
              <a:buAutoNum type="arabicPeriod"/>
            </a:pPr>
            <a:r>
              <a:rPr lang="en" dirty="0"/>
              <a:t>How are frequency and pitch </a:t>
            </a:r>
            <a:r>
              <a:rPr lang="en" dirty="0" smtClean="0"/>
              <a:t>related?</a:t>
            </a:r>
          </a:p>
          <a:p>
            <a:pPr marL="457200" indent="-228600">
              <a:buAutoNum type="arabicPeriod"/>
            </a:pPr>
            <a:r>
              <a:rPr lang="en" dirty="0" smtClean="0"/>
              <a:t>What </a:t>
            </a:r>
            <a:r>
              <a:rPr lang="en" dirty="0"/>
              <a:t>is SONAR?</a:t>
            </a:r>
          </a:p>
          <a:p>
            <a:pPr marL="457200" indent="-228600">
              <a:buAutoNum type="arabicPeriod"/>
            </a:pPr>
            <a:r>
              <a:rPr lang="en" dirty="0"/>
              <a:t>What is echolocation?</a:t>
            </a:r>
          </a:p>
          <a:p>
            <a:pPr marL="457200" indent="-228600">
              <a:buAutoNum type="arabicPeriod"/>
            </a:pPr>
            <a:endParaRPr lang="en" dirty="0" smtClean="0"/>
          </a:p>
          <a:p>
            <a:pPr marL="457200" indent="-228600">
              <a:buAutoNum type="arabicPeriod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746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02410" y="2845279"/>
            <a:ext cx="8386313" cy="3767138"/>
          </a:xfrm>
        </p:spPr>
        <p:txBody>
          <a:bodyPr/>
          <a:lstStyle/>
          <a:p>
            <a:r>
              <a:rPr lang="en-US" altLang="en-US" dirty="0" smtClean="0">
                <a:hlinkClick r:id="rId2"/>
              </a:rPr>
              <a:t>http://studyjams.scholastic.com/studyjams/jams/science/energy-light-sound/sound.htm</a:t>
            </a:r>
            <a:r>
              <a:rPr lang="en-US" altLang="en-US" dirty="0" smtClean="0"/>
              <a:t> </a:t>
            </a:r>
          </a:p>
          <a:p>
            <a:r>
              <a:rPr lang="en-US" dirty="0">
                <a:hlinkClick r:id="rId3"/>
              </a:rPr>
              <a:t>http://onlinetonegenerator.com/hearingtest.html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http://www.noiseaddicts.com/2009/03/can-you-hear-this-hearing-test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www.youtube.com/watch?v=sZHWY1KBHwc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152400" indent="0">
              <a:buNone/>
            </a:pPr>
            <a:endParaRPr lang="en-US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687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 be watching Bill Nye: Sound.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grab the sheet from the front and write your name on it. </a:t>
            </a:r>
          </a:p>
          <a:p>
            <a:r>
              <a:rPr lang="en-US" dirty="0" smtClean="0"/>
              <a:t>Fill out the ABC’s on what you already knew and what you learned during this subunit. </a:t>
            </a:r>
          </a:p>
          <a:p>
            <a:r>
              <a:rPr lang="en-US" dirty="0">
                <a:hlinkClick r:id="rId2"/>
              </a:rPr>
              <a:t>http://www.schooltube.com/video/a46f21f6bf2346f792ab/Bill%20Nye%20-%</a:t>
            </a:r>
            <a:r>
              <a:rPr lang="en-US" dirty="0" smtClean="0">
                <a:hlinkClick r:id="rId2"/>
              </a:rPr>
              <a:t>20Sound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04" y="152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3767138"/>
          </a:xfrm>
        </p:spPr>
        <p:txBody>
          <a:bodyPr/>
          <a:lstStyle/>
          <a:p>
            <a:r>
              <a:rPr lang="en-US" altLang="en-US" sz="2800" smtClean="0"/>
              <a:t>Today we will be reading Max Axiom: Sound as a reading group. Choose your groups wisely or they will be chosen for you. Go ahead and sit with your group. I need 6 groups so split yourselves evenly. Minimum of 2 maximum of 4 people per group. </a:t>
            </a:r>
          </a:p>
        </p:txBody>
      </p:sp>
    </p:spTree>
    <p:extLst>
      <p:ext uri="{BB962C8B-B14F-4D97-AF65-F5344CB8AC3E}">
        <p14:creationId xmlns:p14="http://schemas.microsoft.com/office/powerpoint/2010/main" val="37024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712800" y="1746062"/>
            <a:ext cx="7716900" cy="107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Sound               Vibration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12787" y="3012141"/>
            <a:ext cx="3873322" cy="33886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Is a wave that vibrates particles of matter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432778" y="3160886"/>
            <a:ext cx="3877055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 rapid back and forth movement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939437" y="448270"/>
            <a:ext cx="820456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WHAT IS SOUND?!?!?</a:t>
            </a:r>
          </a:p>
        </p:txBody>
      </p:sp>
      <p:pic>
        <p:nvPicPr>
          <p:cNvPr id="212" name="Shape 212" descr="heavy-vibration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7251" y="3996167"/>
            <a:ext cx="2897716" cy="2861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534400" cy="5867400"/>
          </a:xfrm>
        </p:spPr>
        <p:txBody>
          <a:bodyPr/>
          <a:lstStyle/>
          <a:p>
            <a:r>
              <a:rPr lang="en-US" altLang="en-US" sz="3200" dirty="0" smtClean="0"/>
              <a:t>Today we will be conducting the sound lab. You will need a pencil and your science notebook (or a piece of paper to put in your science notebook later). </a:t>
            </a:r>
          </a:p>
          <a:p>
            <a:r>
              <a:rPr lang="en-US" altLang="en-US" sz="3200" dirty="0" smtClean="0"/>
              <a:t>There are 9 stations so groups of 2-3 at each station. </a:t>
            </a:r>
          </a:p>
          <a:p>
            <a:r>
              <a:rPr lang="en-US" altLang="en-US" sz="3200" dirty="0" smtClean="0"/>
              <a:t>Please be gentle with the lab equipment. </a:t>
            </a:r>
          </a:p>
          <a:p>
            <a:r>
              <a:rPr lang="en-US" altLang="en-US" sz="3200" dirty="0" smtClean="0"/>
              <a:t>Follow the instructions on the index card for each station. </a:t>
            </a:r>
          </a:p>
          <a:p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24824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0" y="1082040"/>
            <a:ext cx="8839200" cy="5562600"/>
          </a:xfrm>
        </p:spPr>
        <p:txBody>
          <a:bodyPr/>
          <a:lstStyle/>
          <a:p>
            <a:r>
              <a:rPr lang="en-US" altLang="en-US" sz="2800" b="1" dirty="0" smtClean="0"/>
              <a:t>Comparing Sound and Light Activity – you will need colored pencils and the sheet from the desk. Write your name on it.</a:t>
            </a:r>
          </a:p>
          <a:p>
            <a:r>
              <a:rPr lang="en-US" altLang="en-US" sz="2400" dirty="0" smtClean="0"/>
              <a:t>Brainstorm on one side of the paper:</a:t>
            </a:r>
          </a:p>
          <a:p>
            <a:pPr lvl="1"/>
            <a:r>
              <a:rPr lang="en-US" altLang="en-US" sz="2000" dirty="0" smtClean="0"/>
              <a:t>List 3 ways sound and light are alike:</a:t>
            </a:r>
          </a:p>
          <a:p>
            <a:pPr lvl="2"/>
            <a:r>
              <a:rPr lang="en-US" altLang="en-US" sz="1800" dirty="0" smtClean="0"/>
              <a:t>1.</a:t>
            </a:r>
          </a:p>
          <a:p>
            <a:pPr lvl="2"/>
            <a:r>
              <a:rPr lang="en-US" altLang="en-US" sz="1800" dirty="0" smtClean="0"/>
              <a:t>2.</a:t>
            </a:r>
          </a:p>
          <a:p>
            <a:pPr lvl="2"/>
            <a:r>
              <a:rPr lang="en-US" altLang="en-US" sz="1800" dirty="0" smtClean="0"/>
              <a:t>3.</a:t>
            </a:r>
          </a:p>
          <a:p>
            <a:pPr lvl="1"/>
            <a:r>
              <a:rPr lang="en-US" altLang="en-US" sz="2000" dirty="0" smtClean="0"/>
              <a:t>List 3 ways sound and light are different:</a:t>
            </a:r>
          </a:p>
          <a:p>
            <a:pPr lvl="2"/>
            <a:r>
              <a:rPr lang="en-US" altLang="en-US" sz="1800" dirty="0" smtClean="0"/>
              <a:t>1.</a:t>
            </a:r>
          </a:p>
          <a:p>
            <a:pPr lvl="2"/>
            <a:r>
              <a:rPr lang="en-US" altLang="en-US" sz="1800" dirty="0" smtClean="0"/>
              <a:t>2.</a:t>
            </a:r>
          </a:p>
          <a:p>
            <a:pPr lvl="2"/>
            <a:r>
              <a:rPr lang="en-US" altLang="en-US" sz="1800" dirty="0" smtClean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0796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770" y="1357952"/>
            <a:ext cx="8656320" cy="2285999"/>
          </a:xfrm>
        </p:spPr>
        <p:txBody>
          <a:bodyPr/>
          <a:lstStyle/>
          <a:p>
            <a:r>
              <a:rPr lang="en-US" sz="3200" dirty="0" smtClean="0"/>
              <a:t>Get your study guide from the desk and begin answering questions. We will be doing a scavenger hunt soon to find the answers! Put a star next to the ones you do not know. 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2787" y="5212080"/>
            <a:ext cx="7716837" cy="1188718"/>
          </a:xfrm>
        </p:spPr>
        <p:txBody>
          <a:bodyPr/>
          <a:lstStyle/>
          <a:p>
            <a:r>
              <a:rPr lang="en-US" dirty="0" smtClean="0"/>
              <a:t>Test on Friday! </a:t>
            </a:r>
            <a:r>
              <a:rPr lang="en-US" smtClean="0"/>
              <a:t>Study Guide on website</a:t>
            </a:r>
          </a:p>
          <a:p>
            <a:r>
              <a:rPr lang="en-US" dirty="0" smtClean="0"/>
              <a:t>Topics: Sound, Light, Electromagnetic 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7391400" cy="1524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Test tomorrow – sound, light, electromagnetic spectrum, waves in general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534400" cy="3767138"/>
          </a:xfrm>
        </p:spPr>
        <p:txBody>
          <a:bodyPr/>
          <a:lstStyle/>
          <a:p>
            <a:r>
              <a:rPr lang="en-US" altLang="en-US" sz="2800" b="1" smtClean="0"/>
              <a:t>Please grab the sheet from the front and answer the questions you can. After about 10 minutes, we will go on a scavenger hunt around the room to check the answers and get the answers you could not figure out.</a:t>
            </a:r>
          </a:p>
        </p:txBody>
      </p:sp>
    </p:spTree>
    <p:extLst>
      <p:ext uri="{BB962C8B-B14F-4D97-AF65-F5344CB8AC3E}">
        <p14:creationId xmlns:p14="http://schemas.microsoft.com/office/powerpoint/2010/main" val="8863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today! Set up your forts!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 everything off your desk </a:t>
            </a:r>
          </a:p>
          <a:p>
            <a:r>
              <a:rPr lang="en-US" dirty="0" smtClean="0"/>
              <a:t>You need a number two </a:t>
            </a:r>
            <a:r>
              <a:rPr lang="en-US" smtClean="0"/>
              <a:t>pencil </a:t>
            </a:r>
            <a:r>
              <a:rPr lang="en-US" smtClean="0"/>
              <a:t>because we </a:t>
            </a:r>
            <a:r>
              <a:rPr lang="en-US" dirty="0" smtClean="0"/>
              <a:t>will use a </a:t>
            </a:r>
            <a:r>
              <a:rPr lang="en-US" dirty="0" err="1" smtClean="0"/>
              <a:t>scantron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IS THERE SOUND IN SPACE?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0" y="2832100"/>
            <a:ext cx="6730999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Space is a vacuum, which means empty space or very few particles.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Vibrations have to travel through matter in order to make a sound. 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en-US" sz="2400" b="1" i="0" u="none" strike="noStrike" cap="none" dirty="0" smtClean="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mechanical wave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lang="en-US"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 space there is no ‘air’ or medium for the wave to vibrate, thus no sound can be produced.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0847" y="764622"/>
            <a:ext cx="2554948" cy="322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712787" y="1371600"/>
            <a:ext cx="7716836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What Affects the Speed of Sound?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12787" y="3012141"/>
            <a:ext cx="7716837" cy="33886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unito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Temperature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medium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effects the speed of sound. </a:t>
            </a:r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unito"/>
              <a:buNone/>
            </a:pPr>
            <a:endParaRPr sz="24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8" name="Shape 278" descr="thermome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987" y="3968396"/>
            <a:ext cx="2728913" cy="27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 descr="nextpageicon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7162" y="3693503"/>
            <a:ext cx="4872038" cy="284064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23081" y="1371600"/>
            <a:ext cx="8720918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unito"/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Speed of Sound </a:t>
            </a:r>
            <a:r>
              <a:rPr lang="en-US" sz="4600" b="1" i="0" u="none" strike="noStrike" cap="none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 Different </a:t>
            </a:r>
            <a:r>
              <a:rPr lang="en-US" sz="46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Mediums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0" y="2961564"/>
            <a:ext cx="6687877" cy="343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55600"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In order for particles to vibrate in a wave, one particle must then </a:t>
            </a:r>
            <a:r>
              <a:rPr lang="en-US" dirty="0">
                <a:solidFill>
                  <a:schemeClr val="accent3"/>
                </a:solidFill>
              </a:rPr>
              <a:t>hit</a:t>
            </a:r>
            <a:r>
              <a:rPr lang="en-US" dirty="0"/>
              <a:t> the next particle to pass on the </a:t>
            </a:r>
            <a:r>
              <a:rPr lang="en-US" dirty="0">
                <a:solidFill>
                  <a:schemeClr val="accent3"/>
                </a:solidFill>
              </a:rPr>
              <a:t>energy</a:t>
            </a:r>
            <a:r>
              <a:rPr lang="en-US" dirty="0"/>
              <a:t> and continue the wave.  There is not as much space between particles in a solid so the vibration wave would move faster. In a gas there is a lot more space in between so the particle would take longer to hit the next</a:t>
            </a:r>
            <a:r>
              <a:rPr lang="en-US" dirty="0" smtClean="0"/>
              <a:t>.</a:t>
            </a:r>
          </a:p>
          <a:p>
            <a:pPr marL="0" lvl="0" indent="0">
              <a:lnSpc>
                <a:spcPct val="90000"/>
              </a:lnSpc>
              <a:spcAft>
                <a:spcPts val="0"/>
              </a:spcAft>
              <a:buNone/>
            </a:pPr>
            <a:endParaRPr lang="en-US" dirty="0"/>
          </a:p>
          <a:p>
            <a:pPr lvl="0" indent="-35560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Think of it like the spacing of dominoes</a:t>
            </a:r>
          </a:p>
        </p:txBody>
      </p:sp>
      <p:pic>
        <p:nvPicPr>
          <p:cNvPr id="286" name="Shape 286" descr="solid-liquid-gas.gif"/>
          <p:cNvPicPr preferRelativeResize="0"/>
          <p:nvPr/>
        </p:nvPicPr>
        <p:blipFill rotWithShape="1">
          <a:blip r:embed="rId3">
            <a:alphaModFix/>
          </a:blip>
          <a:srcRect t="12917" b="10411"/>
          <a:stretch/>
        </p:blipFill>
        <p:spPr>
          <a:xfrm>
            <a:off x="6552142" y="2819400"/>
            <a:ext cx="2591857" cy="403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 descr="Chequered_steel_Plat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8913" y="29701"/>
            <a:ext cx="1937983" cy="134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 descr="33_04_3---Water-Texture_web.jpg"/>
          <p:cNvPicPr preferRelativeResize="0"/>
          <p:nvPr/>
        </p:nvPicPr>
        <p:blipFill rotWithShape="1">
          <a:blip r:embed="rId5">
            <a:alphaModFix/>
          </a:blip>
          <a:srcRect l="34104" b="35948"/>
          <a:stretch/>
        </p:blipFill>
        <p:spPr>
          <a:xfrm>
            <a:off x="3074736" y="1"/>
            <a:ext cx="1974935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 descr="air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"/>
            <a:ext cx="247024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How Sound Travels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0501" y="3024188"/>
            <a:ext cx="7808393" cy="33766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Speed of sound is affected by material: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Solids- fastest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Gases – slowest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Speed of sound is affected by temperature: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Higher temp. – faster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Lower temp. - slower</a:t>
            </a:r>
          </a:p>
        </p:txBody>
      </p:sp>
    </p:spTree>
    <p:extLst>
      <p:ext uri="{BB962C8B-B14F-4D97-AF65-F5344CB8AC3E}">
        <p14:creationId xmlns:p14="http://schemas.microsoft.com/office/powerpoint/2010/main" val="12788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1319" y="1371600"/>
            <a:ext cx="7938304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Amplitude/Intensity/Volume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1319" y="3024188"/>
            <a:ext cx="7342496" cy="3376611"/>
          </a:xfrm>
        </p:spPr>
        <p:txBody>
          <a:bodyPr/>
          <a:lstStyle/>
          <a:p>
            <a:pPr lvl="0" indent="-381000"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Amplitude determines intensity, which is just how </a:t>
            </a:r>
            <a:r>
              <a:rPr lang="en-US" dirty="0" smtClean="0"/>
              <a:t>loud/soft </a:t>
            </a:r>
            <a:r>
              <a:rPr lang="en-US" dirty="0"/>
              <a:t>sound is.</a:t>
            </a:r>
          </a:p>
          <a:p>
            <a:pPr lvl="1" eaLnBrk="1" hangingPunct="1">
              <a:defRPr/>
            </a:pPr>
            <a:r>
              <a:rPr lang="en-US" altLang="en-US" dirty="0" smtClean="0"/>
              <a:t>High amplitude = high intensity=high energy = loud</a:t>
            </a:r>
          </a:p>
          <a:p>
            <a:pPr lvl="1" eaLnBrk="1" hangingPunct="1">
              <a:defRPr/>
            </a:pPr>
            <a:r>
              <a:rPr lang="en-US" altLang="en-US" dirty="0" smtClean="0"/>
              <a:t>Low amplitude = low intensity = low energy = soft</a:t>
            </a:r>
          </a:p>
        </p:txBody>
      </p:sp>
      <p:pic>
        <p:nvPicPr>
          <p:cNvPr id="5" name="Shape 349" descr="peavey-rage-158-guita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3445" y="4612943"/>
            <a:ext cx="3930555" cy="224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25037" r="11666" b="9099"/>
          <a:stretch/>
        </p:blipFill>
        <p:spPr bwMode="auto">
          <a:xfrm>
            <a:off x="0" y="4872251"/>
            <a:ext cx="5245618" cy="173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4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Loudness of Sound in Decibels</a:t>
            </a:r>
          </a:p>
        </p:txBody>
      </p:sp>
      <p:graphicFrame>
        <p:nvGraphicFramePr>
          <p:cNvPr id="86054" name="Group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286470"/>
              </p:ext>
            </p:extLst>
          </p:nvPr>
        </p:nvGraphicFramePr>
        <p:xfrm>
          <a:off x="0" y="3043451"/>
          <a:ext cx="9144000" cy="363198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5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Loudness (dBs)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Hearing Damage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Home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40-60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Loud Music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long exposure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Rock Concert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115-120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Progressive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Jet Engine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120-170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9182" y="1607714"/>
            <a:ext cx="8161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Decibels (dB) =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measure of intensity or loudness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Pitch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8363" y="3024188"/>
            <a:ext cx="8652681" cy="337661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Pitch is determined by the frequency of the sound wave</a:t>
            </a:r>
          </a:p>
          <a:p>
            <a:pPr>
              <a:defRPr/>
            </a:pPr>
            <a:r>
              <a:rPr lang="en-US" altLang="en-US" dirty="0"/>
              <a:t>Pitch is measured in Hertz (waves per second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r>
              <a:rPr lang="en-US" sz="2400" u="sng" dirty="0">
                <a:solidFill>
                  <a:schemeClr val="bg1"/>
                </a:solidFill>
              </a:rPr>
              <a:t>low</a:t>
            </a:r>
            <a:r>
              <a:rPr lang="en-US" sz="2400" dirty="0">
                <a:solidFill>
                  <a:schemeClr val="bg1"/>
                </a:solidFill>
              </a:rPr>
              <a:t> frequency = </a:t>
            </a:r>
            <a:r>
              <a:rPr lang="en-US" sz="2400" u="sng" dirty="0">
                <a:solidFill>
                  <a:schemeClr val="bg1"/>
                </a:solidFill>
              </a:rPr>
              <a:t>low</a:t>
            </a:r>
            <a:r>
              <a:rPr lang="en-US" sz="2400" dirty="0">
                <a:solidFill>
                  <a:schemeClr val="bg1"/>
                </a:solidFill>
              </a:rPr>
              <a:t> pitch, ex. rumble of a big truck </a:t>
            </a:r>
          </a:p>
          <a:p>
            <a:pPr eaLnBrk="1" hangingPunct="1">
              <a:defRPr/>
            </a:pPr>
            <a:r>
              <a:rPr lang="en-US" sz="2400" u="sng" dirty="0">
                <a:solidFill>
                  <a:schemeClr val="bg1"/>
                </a:solidFill>
              </a:rPr>
              <a:t>high</a:t>
            </a:r>
            <a:r>
              <a:rPr lang="en-US" sz="2400" dirty="0">
                <a:solidFill>
                  <a:schemeClr val="bg1"/>
                </a:solidFill>
              </a:rPr>
              <a:t> frequency =</a:t>
            </a:r>
            <a:r>
              <a:rPr lang="en-US" sz="2400" u="sng" dirty="0">
                <a:solidFill>
                  <a:schemeClr val="bg1"/>
                </a:solidFill>
              </a:rPr>
              <a:t> high </a:t>
            </a:r>
            <a:r>
              <a:rPr lang="en-US" sz="2400" dirty="0">
                <a:solidFill>
                  <a:schemeClr val="bg1"/>
                </a:solidFill>
              </a:rPr>
              <a:t>pitch, ex. whistle or </a:t>
            </a:r>
            <a:r>
              <a:rPr lang="en-US" sz="2400" dirty="0" smtClean="0">
                <a:solidFill>
                  <a:schemeClr val="bg1"/>
                </a:solidFill>
              </a:rPr>
              <a:t>siren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R CHRISTY" pitchFamily="2" charset="0"/>
              </a:rPr>
              <a:t>Fun </a:t>
            </a:r>
            <a:r>
              <a:rPr lang="en-US" sz="2400" dirty="0">
                <a:solidFill>
                  <a:schemeClr val="bg1"/>
                </a:solidFill>
                <a:latin typeface="AR CHRISTY" pitchFamily="2" charset="0"/>
              </a:rPr>
              <a:t>Fact: </a:t>
            </a:r>
            <a:r>
              <a:rPr lang="en-US" sz="2400" dirty="0">
                <a:solidFill>
                  <a:schemeClr val="bg1"/>
                </a:solidFill>
              </a:rPr>
              <a:t>women have higher frequencies than men.</a:t>
            </a:r>
          </a:p>
        </p:txBody>
      </p:sp>
      <p:pic>
        <p:nvPicPr>
          <p:cNvPr id="5" name="Picture 4" descr="http://www.dosits.org/science/whatis/img/4x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"/>
          <a:stretch>
            <a:fillRect/>
          </a:stretch>
        </p:blipFill>
        <p:spPr bwMode="auto">
          <a:xfrm>
            <a:off x="2359357" y="122545"/>
            <a:ext cx="2971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dosits.org/science/whatis/img/1x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"/>
          <a:stretch>
            <a:fillRect/>
          </a:stretch>
        </p:blipFill>
        <p:spPr bwMode="auto">
          <a:xfrm>
            <a:off x="5670645" y="141596"/>
            <a:ext cx="2971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21842" y="1748785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kern="1200" dirty="0" smtClean="0">
                <a:solidFill>
                  <a:prstClr val="white"/>
                </a:solidFill>
                <a:ea typeface="+mn-ea"/>
                <a:cs typeface="+mn-cs"/>
              </a:rPr>
              <a:t>High Pitch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991223" y="170354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kern="1200" smtClean="0">
                <a:solidFill>
                  <a:prstClr val="white"/>
                </a:solidFill>
                <a:ea typeface="+mn-ea"/>
                <a:cs typeface="+mn-cs"/>
              </a:rPr>
              <a:t>Low Pitch</a:t>
            </a:r>
          </a:p>
        </p:txBody>
      </p:sp>
    </p:spTree>
    <p:extLst>
      <p:ext uri="{BB962C8B-B14F-4D97-AF65-F5344CB8AC3E}">
        <p14:creationId xmlns:p14="http://schemas.microsoft.com/office/powerpoint/2010/main" val="4458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 build="p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rgbClr val="000000"/>
      </a:dk1>
      <a:lt1>
        <a:srgbClr val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1000</Words>
  <Application>Microsoft Office PowerPoint</Application>
  <PresentationFormat>On-screen Show (4:3)</PresentationFormat>
  <Paragraphs>111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Comic Sans MS</vt:lpstr>
      <vt:lpstr>Wingdings</vt:lpstr>
      <vt:lpstr>Arial</vt:lpstr>
      <vt:lpstr>Nunito</vt:lpstr>
      <vt:lpstr>Wingdings 3</vt:lpstr>
      <vt:lpstr>Tahoma</vt:lpstr>
      <vt:lpstr>AR CHRISTY</vt:lpstr>
      <vt:lpstr>Calibri</vt:lpstr>
      <vt:lpstr>Century Gothic</vt:lpstr>
      <vt:lpstr>Verdana</vt:lpstr>
      <vt:lpstr>Sky</vt:lpstr>
      <vt:lpstr>Slice</vt:lpstr>
      <vt:lpstr>Sound Energy Grab the sheet from the desk. Brainstorm everything you currently know about sound. Be ready to share. </vt:lpstr>
      <vt:lpstr>     Sound               Vibration</vt:lpstr>
      <vt:lpstr>IS THERE SOUND IN SPACE?</vt:lpstr>
      <vt:lpstr>What Affects the Speed of Sound?</vt:lpstr>
      <vt:lpstr>Speed of Sound in Different Mediums</vt:lpstr>
      <vt:lpstr>How Sound Travels</vt:lpstr>
      <vt:lpstr>Amplitude/Intensity/Volume</vt:lpstr>
      <vt:lpstr>Loudness of Sound in Decibels</vt:lpstr>
      <vt:lpstr>Pitch</vt:lpstr>
      <vt:lpstr>How You Make Sounds</vt:lpstr>
      <vt:lpstr>ECHO!  Sound Waves Reflect off of Surfaces!</vt:lpstr>
      <vt:lpstr>PowerPoint Presentation</vt:lpstr>
      <vt:lpstr>PowerPoint Presentation</vt:lpstr>
      <vt:lpstr>The Doppler  Effect</vt:lpstr>
      <vt:lpstr>Review Questions </vt:lpstr>
      <vt:lpstr>Review Questions </vt:lpstr>
      <vt:lpstr>PowerPoint Presentation</vt:lpstr>
      <vt:lpstr>Today we will be watching Bill Nye: Sound.</vt:lpstr>
      <vt:lpstr>PowerPoint Presentation</vt:lpstr>
      <vt:lpstr>PowerPoint Presentation</vt:lpstr>
      <vt:lpstr>PowerPoint Presentation</vt:lpstr>
      <vt:lpstr>Get your study guide from the desk and begin answering questions. We will be doing a scavenger hunt soon to find the answers! Put a star next to the ones you do not know. </vt:lpstr>
      <vt:lpstr>Test tomorrow – sound, light, electromagnetic spectrum, waves in general</vt:lpstr>
      <vt:lpstr>Test today! Set up your forts!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Sound               Vibration</dc:title>
  <dc:creator>Natalie Farinholt</dc:creator>
  <cp:lastModifiedBy>Natalie Farinholt</cp:lastModifiedBy>
  <cp:revision>42</cp:revision>
  <dcterms:modified xsi:type="dcterms:W3CDTF">2018-04-04T23:23:46Z</dcterms:modified>
</cp:coreProperties>
</file>