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36"/>
  </p:notesMasterIdLst>
  <p:handoutMasterIdLst>
    <p:handoutMasterId r:id="rId37"/>
  </p:handoutMasterIdLst>
  <p:sldIdLst>
    <p:sldId id="268" r:id="rId2"/>
    <p:sldId id="269" r:id="rId3"/>
    <p:sldId id="294" r:id="rId4"/>
    <p:sldId id="271" r:id="rId5"/>
    <p:sldId id="272" r:id="rId6"/>
    <p:sldId id="273" r:id="rId7"/>
    <p:sldId id="274" r:id="rId8"/>
    <p:sldId id="297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303" r:id="rId18"/>
    <p:sldId id="304" r:id="rId19"/>
    <p:sldId id="283" r:id="rId20"/>
    <p:sldId id="284" r:id="rId21"/>
    <p:sldId id="285" r:id="rId22"/>
    <p:sldId id="286" r:id="rId23"/>
    <p:sldId id="287" r:id="rId24"/>
    <p:sldId id="300" r:id="rId25"/>
    <p:sldId id="288" r:id="rId26"/>
    <p:sldId id="307" r:id="rId27"/>
    <p:sldId id="258" r:id="rId28"/>
    <p:sldId id="306" r:id="rId29"/>
    <p:sldId id="289" r:id="rId30"/>
    <p:sldId id="290" r:id="rId31"/>
    <p:sldId id="308" r:id="rId32"/>
    <p:sldId id="309" r:id="rId33"/>
    <p:sldId id="291" r:id="rId34"/>
    <p:sldId id="266" r:id="rId3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66"/>
    <a:srgbClr val="660033"/>
    <a:srgbClr val="33CC33"/>
    <a:srgbClr val="3333F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0C180D-127C-406F-B7F1-5EC799ACBDD2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52B99-811E-494B-AB8F-010B0F2B5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3763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E83BE6-B0B2-4D0F-95FC-9E229CF960CD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30A6BE-2E63-4D02-BF8C-21DFE170F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834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64705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55330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38087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34895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70166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42841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987315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14476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55051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971289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8" name="Shape 2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5895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50076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9" name="Shape 2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93371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/>
              <a:t>Rocks can change from one category or rock into another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/>
              <a:t>The rocks can move through the cycle in many ways, there is no particular order they must follow</a:t>
            </a:r>
          </a:p>
          <a:p>
            <a:pPr lvl="0">
              <a:spcBef>
                <a:spcPts val="0"/>
              </a:spcBef>
              <a:buNone/>
            </a:pPr>
            <a:endParaRPr sz="1800" b="0" i="0" u="none" strike="noStrike" cap="none"/>
          </a:p>
        </p:txBody>
      </p:sp>
      <p:sp>
        <p:nvSpPr>
          <p:cNvPr id="306" name="Shape 306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29</a:t>
            </a:fld>
            <a:endParaRPr 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39079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Click the link in the title to go to an animation of the rock cycle. </a:t>
            </a:r>
          </a:p>
        </p:txBody>
      </p:sp>
      <p:sp>
        <p:nvSpPr>
          <p:cNvPr id="312" name="Shape 3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7756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10180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1969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 dirty="0"/>
              <a:t>Ask the students to take a few minutes to compare intrusive to extrusive. You could have them brainstorm on whiteboards as a group or a piece of paper and then share their observations. </a:t>
            </a:r>
          </a:p>
        </p:txBody>
      </p:sp>
      <p:sp>
        <p:nvSpPr>
          <p:cNvPr id="174" name="Shape 174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7357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1" name="Shape 191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2415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2180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29134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5881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0632-E7AE-43B6-9726-9BC4EC4A9D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6CC5-3B3A-4E9C-91C1-107282C081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F6C79-A49E-4DF3-A517-7CF501F9AC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5220B-5D9C-49F4-A706-32793417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774D1-6C99-415F-A340-2A79CA10F8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D5A4-9B5B-49AA-A175-1977DF9F34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D5416-3AFF-4473-95A9-42CEA5D463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D744-7926-44F8-A326-41A1D3F9B9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645E2-BA6A-444C-904E-418EFE9FD0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4EBEC-B006-464C-A33B-D6FA9C545E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5196E96-B0FB-4935-97EB-F1E403E335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69A4867-4ED3-4DFD-9B77-A6DB2EF1CAD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6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hyperlink" Target="http://www.phschool.com/atschool/phsciexp/active_art/rock_cycle/index.html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8BUc4zEUyw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2.jpe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g"/><Relationship Id="rId11" Type="http://schemas.openxmlformats.org/officeDocument/2006/relationships/image" Target="../media/image13.jpg"/><Relationship Id="rId5" Type="http://schemas.openxmlformats.org/officeDocument/2006/relationships/image" Target="../media/image7.jpg"/><Relationship Id="rId10" Type="http://schemas.openxmlformats.org/officeDocument/2006/relationships/image" Target="../media/image12.jpg"/><Relationship Id="rId4" Type="http://schemas.openxmlformats.org/officeDocument/2006/relationships/image" Target="../media/image6.jpg"/><Relationship Id="rId9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ctrTitle"/>
          </p:nvPr>
        </p:nvSpPr>
        <p:spPr>
          <a:xfrm>
            <a:off x="381000" y="152400"/>
            <a:ext cx="8229600" cy="144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utive"/>
              <a:buNone/>
            </a:pPr>
            <a:r>
              <a:rPr lang="en-US" sz="3600" b="0" i="0" u="none" strike="noStrike" cap="none" dirty="0" smtClean="0">
                <a:solidFill>
                  <a:schemeClr val="lt2"/>
                </a:solidFill>
                <a:latin typeface="Cutive"/>
                <a:ea typeface="Cutive"/>
                <a:cs typeface="Cutive"/>
                <a:sym typeface="Cutive"/>
              </a:rPr>
              <a:t>Grab the note sheet from the front. Discuss what a rock is with </a:t>
            </a:r>
            <a:r>
              <a:rPr lang="en-US" sz="3600" b="0" i="0" u="none" strike="noStrike" cap="none" smtClean="0">
                <a:solidFill>
                  <a:schemeClr val="lt2"/>
                </a:solidFill>
                <a:latin typeface="Cutive"/>
                <a:ea typeface="Cutive"/>
                <a:cs typeface="Cutive"/>
                <a:sym typeface="Cutive"/>
              </a:rPr>
              <a:t>your table. </a:t>
            </a:r>
            <a:endParaRPr lang="en-US" sz="3600" b="0" i="0" u="none" strike="noStrike" cap="none" dirty="0">
              <a:solidFill>
                <a:schemeClr val="lt2"/>
              </a:solidFill>
              <a:latin typeface="Cutive"/>
              <a:ea typeface="Cutive"/>
              <a:cs typeface="Cutive"/>
              <a:sym typeface="Cutive"/>
            </a:endParaRPr>
          </a:p>
        </p:txBody>
      </p:sp>
      <p:pic>
        <p:nvPicPr>
          <p:cNvPr id="135" name="Shape 135"/>
          <p:cNvPicPr preferRelativeResize="0">
            <a:picLocks noGrp="1"/>
          </p:cNvPicPr>
          <p:nvPr>
            <p:ph type="subTitle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2209800"/>
            <a:ext cx="3403599" cy="2238374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Shape 136"/>
          <p:cNvSpPr txBox="1"/>
          <p:nvPr/>
        </p:nvSpPr>
        <p:spPr>
          <a:xfrm>
            <a:off x="152400" y="1752600"/>
            <a:ext cx="28956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utive"/>
              <a:buNone/>
            </a:pPr>
            <a:r>
              <a:rPr lang="en-US" b="0" i="0" u="none" strike="noStrike" cap="none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Sedimentary-sandstone</a:t>
            </a:r>
          </a:p>
        </p:txBody>
      </p:sp>
      <p:pic>
        <p:nvPicPr>
          <p:cNvPr id="137" name="Shape 1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86400" y="2209800"/>
            <a:ext cx="3429000" cy="227647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Shape 138"/>
          <p:cNvSpPr txBox="1"/>
          <p:nvPr/>
        </p:nvSpPr>
        <p:spPr>
          <a:xfrm>
            <a:off x="6096000" y="1752600"/>
            <a:ext cx="28956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utive"/>
              <a:buNone/>
            </a:pPr>
            <a:r>
              <a:rPr lang="en-US" b="0" i="0" u="none" strike="noStrike" cap="none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Metamorphic- gneiss</a:t>
            </a:r>
          </a:p>
        </p:txBody>
      </p:sp>
      <p:pic>
        <p:nvPicPr>
          <p:cNvPr id="139" name="Shape 13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048000" y="4114800"/>
            <a:ext cx="3276600" cy="2457449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Shape 140"/>
          <p:cNvSpPr txBox="1"/>
          <p:nvPr/>
        </p:nvSpPr>
        <p:spPr>
          <a:xfrm>
            <a:off x="1084375" y="5395550"/>
            <a:ext cx="2133599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utive"/>
              <a:buNone/>
            </a:pPr>
            <a:r>
              <a:rPr lang="en-US" b="0" i="0" u="none" strike="noStrike" cap="none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Igneous- diorite</a:t>
            </a:r>
          </a:p>
        </p:txBody>
      </p:sp>
    </p:spTree>
    <p:extLst>
      <p:ext uri="{BB962C8B-B14F-4D97-AF65-F5344CB8AC3E}">
        <p14:creationId xmlns:p14="http://schemas.microsoft.com/office/powerpoint/2010/main" val="230836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419100" y="685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utive"/>
              <a:buNone/>
            </a:pPr>
            <a:r>
              <a:rPr lang="en-US" sz="4400" b="0" i="0" u="none" strike="noStrike" cap="none" dirty="0" smtClean="0">
                <a:solidFill>
                  <a:schemeClr val="lt2"/>
                </a:solidFill>
                <a:latin typeface="Cutive"/>
                <a:ea typeface="Cutive"/>
                <a:cs typeface="Cutive"/>
                <a:sym typeface="Cutive"/>
              </a:rPr>
              <a:t>Some </a:t>
            </a:r>
            <a:r>
              <a:rPr lang="en-US" sz="4400" b="0" i="0" u="none" strike="noStrike" cap="none" dirty="0">
                <a:solidFill>
                  <a:schemeClr val="lt2"/>
                </a:solidFill>
                <a:latin typeface="Cutive"/>
                <a:ea typeface="Cutive"/>
                <a:cs typeface="Cutive"/>
                <a:sym typeface="Cutive"/>
              </a:rPr>
              <a:t>rocks form from rock particles</a:t>
            </a:r>
          </a:p>
        </p:txBody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228600" y="1524000"/>
            <a:ext cx="86106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endParaRPr sz="3200" b="0" i="0" u="none" strike="noStrike" cap="none" dirty="0">
              <a:solidFill>
                <a:schemeClr val="lt1"/>
              </a:solidFill>
              <a:latin typeface="Cutive"/>
              <a:ea typeface="Cutive"/>
              <a:cs typeface="Cutive"/>
              <a:sym typeface="Cutiv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utive"/>
              <a:buChar char="•"/>
            </a:pPr>
            <a:r>
              <a:rPr lang="en-US" sz="3200" b="0" i="0" u="none" strike="noStrike" cap="none" dirty="0" smtClean="0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Sediment = 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materials that </a:t>
            </a:r>
            <a:r>
              <a:rPr lang="en-US" sz="3200" b="0" i="0" u="none" strike="noStrike" cap="none" dirty="0" smtClean="0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settle 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out of water or air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400" dirty="0">
              <a:solidFill>
                <a:schemeClr val="lt1"/>
              </a:solidFill>
              <a:latin typeface="Cutive"/>
              <a:ea typeface="Cutive"/>
              <a:cs typeface="Cutive"/>
              <a:sym typeface="Cutive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utive"/>
              <a:buChar char="–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Materials can be: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utive"/>
              <a:buChar char="•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 tiny pieces of rock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utive"/>
              <a:buChar char="•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 broken minerals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utive"/>
              <a:buChar char="•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pieces of plants and animal remains</a:t>
            </a:r>
          </a:p>
        </p:txBody>
      </p:sp>
    </p:spTree>
    <p:extLst>
      <p:ext uri="{BB962C8B-B14F-4D97-AF65-F5344CB8AC3E}">
        <p14:creationId xmlns:p14="http://schemas.microsoft.com/office/powerpoint/2010/main" val="338310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utive"/>
              <a:buNone/>
            </a:pPr>
            <a:r>
              <a:rPr lang="en-US" sz="4400" b="0" i="0" u="none" strike="noStrike" cap="none" dirty="0" smtClean="0">
                <a:solidFill>
                  <a:schemeClr val="lt2"/>
                </a:solidFill>
                <a:latin typeface="Cutive"/>
                <a:ea typeface="Cutive"/>
                <a:cs typeface="Cutive"/>
                <a:sym typeface="Cutive"/>
              </a:rPr>
              <a:t>How </a:t>
            </a:r>
            <a:r>
              <a:rPr lang="en-US" sz="4400" b="0" i="0" u="none" strike="noStrike" cap="none" dirty="0">
                <a:solidFill>
                  <a:schemeClr val="lt2"/>
                </a:solidFill>
                <a:latin typeface="Cutive"/>
                <a:ea typeface="Cutive"/>
                <a:cs typeface="Cutive"/>
                <a:sym typeface="Cutive"/>
              </a:rPr>
              <a:t>do sedimentary rocks form?</a:t>
            </a:r>
          </a:p>
        </p:txBody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457200" y="2083775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utive"/>
              <a:buChar char="•"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Sediments pile on top of each other on land or in water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endParaRPr sz="3200" b="0" i="0" u="none" strike="noStrike" cap="none" dirty="0">
              <a:solidFill>
                <a:schemeClr val="lt1"/>
              </a:solidFill>
              <a:latin typeface="Cutive"/>
              <a:ea typeface="Cutive"/>
              <a:cs typeface="Cutive"/>
              <a:sym typeface="Cutive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utive"/>
              <a:buChar char="•"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As sediments pile, they become compacted and cement </a:t>
            </a:r>
            <a:r>
              <a:rPr lang="en-US" sz="3200" b="0" i="0" u="none" strike="noStrike" cap="none" dirty="0" smtClean="0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together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utive"/>
              <a:buChar char="•"/>
            </a:pPr>
            <a:endParaRPr lang="en-US" sz="3200" dirty="0">
              <a:solidFill>
                <a:schemeClr val="lt1"/>
              </a:solidFill>
              <a:latin typeface="Cutive"/>
              <a:ea typeface="Cutive"/>
              <a:cs typeface="Cutive"/>
              <a:sym typeface="Cutive"/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Involves </a:t>
            </a:r>
            <a:r>
              <a:rPr lang="en-US" sz="3200" dirty="0">
                <a:solidFill>
                  <a:schemeClr val="bg1"/>
                </a:solidFill>
              </a:rPr>
              <a:t>weathering and erosion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utive"/>
              <a:buChar char="•"/>
            </a:pPr>
            <a:endParaRPr lang="en-US" sz="3200" b="0" i="0" u="none" strike="noStrike" cap="none" dirty="0">
              <a:solidFill>
                <a:schemeClr val="lt1"/>
              </a:solidFill>
              <a:latin typeface="Cutive"/>
              <a:ea typeface="Cutive"/>
              <a:cs typeface="Cutive"/>
              <a:sym typeface="Cutive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endParaRPr sz="2800" b="0" i="0" u="none" strike="noStrike" cap="none" dirty="0">
              <a:solidFill>
                <a:schemeClr val="lt1"/>
              </a:solidFill>
              <a:latin typeface="Cutive"/>
              <a:ea typeface="Cutive"/>
              <a:cs typeface="Cutive"/>
              <a:sym typeface="Cutive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endParaRPr sz="3200" b="0" i="0" u="none" strike="noStrike" cap="none" dirty="0">
              <a:solidFill>
                <a:schemeClr val="lt1"/>
              </a:solidFill>
              <a:latin typeface="Cutive"/>
              <a:ea typeface="Cutive"/>
              <a:cs typeface="Cutive"/>
              <a:sym typeface="Cutive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sz="2800" b="0" i="0" u="none" strike="noStrike" cap="none" dirty="0">
              <a:solidFill>
                <a:schemeClr val="lt1"/>
              </a:solidFill>
              <a:latin typeface="Cutive"/>
              <a:ea typeface="Cutive"/>
              <a:cs typeface="Cutive"/>
              <a:sym typeface="Cutive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</a:pPr>
            <a:endParaRPr sz="2800" b="0" i="0" u="none" strike="noStrike" cap="none" dirty="0">
              <a:solidFill>
                <a:schemeClr val="lt1"/>
              </a:solidFill>
              <a:latin typeface="Cutive"/>
              <a:ea typeface="Cutive"/>
              <a:cs typeface="Cutive"/>
              <a:sym typeface="Cutive"/>
            </a:endParaRPr>
          </a:p>
        </p:txBody>
      </p:sp>
    </p:spTree>
    <p:extLst>
      <p:ext uri="{BB962C8B-B14F-4D97-AF65-F5344CB8AC3E}">
        <p14:creationId xmlns:p14="http://schemas.microsoft.com/office/powerpoint/2010/main" val="170503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utive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Cutive"/>
                <a:ea typeface="Cutive"/>
                <a:cs typeface="Cutive"/>
                <a:sym typeface="Cutive"/>
              </a:rPr>
              <a:t>Sedimentation Process</a:t>
            </a:r>
          </a:p>
        </p:txBody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0" name="Shape 2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681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152400" y="228600"/>
            <a:ext cx="8991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utive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Cutive"/>
                <a:ea typeface="Cutive"/>
                <a:cs typeface="Cutive"/>
                <a:sym typeface="Cutive"/>
              </a:rPr>
              <a:t>Sedimentary rock layers</a:t>
            </a:r>
          </a:p>
        </p:txBody>
      </p:sp>
      <p:pic>
        <p:nvPicPr>
          <p:cNvPr id="226" name="Shape 22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533400" y="1371600"/>
            <a:ext cx="8229600" cy="449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127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Ultra"/>
              <a:buNone/>
            </a:pPr>
            <a:r>
              <a:rPr lang="en-US" sz="4400" b="1" i="0" u="none" strike="noStrike" cap="none">
                <a:solidFill>
                  <a:schemeClr val="lt2"/>
                </a:solidFill>
                <a:latin typeface="Cutive"/>
                <a:ea typeface="Cutive"/>
                <a:cs typeface="Cutive"/>
                <a:sym typeface="Cutive"/>
              </a:rPr>
              <a:t>Rock layers</a:t>
            </a:r>
            <a:r>
              <a:rPr lang="en-US" sz="4400" b="1" i="0" u="none" strike="noStrike" cap="none">
                <a:solidFill>
                  <a:schemeClr val="lt2"/>
                </a:solidFill>
                <a:latin typeface="Ultra"/>
                <a:ea typeface="Ultra"/>
                <a:cs typeface="Ultra"/>
                <a:sym typeface="Ultra"/>
              </a:rPr>
              <a:t> </a:t>
            </a:r>
          </a:p>
        </p:txBody>
      </p:sp>
      <p:pic>
        <p:nvPicPr>
          <p:cNvPr id="232" name="Shape 23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381000" y="1219200"/>
            <a:ext cx="8229600" cy="449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295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152400" y="228600"/>
            <a:ext cx="88391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utive"/>
              <a:buNone/>
            </a:pPr>
            <a:r>
              <a:rPr lang="en-US" sz="3600" b="0" i="0" u="none" strike="noStrike" cap="none" dirty="0" smtClean="0">
                <a:solidFill>
                  <a:schemeClr val="lt2"/>
                </a:solidFill>
                <a:latin typeface="Cutive"/>
                <a:ea typeface="Cutive"/>
                <a:cs typeface="Cutive"/>
                <a:sym typeface="Cutive"/>
              </a:rPr>
              <a:t>Some </a:t>
            </a:r>
            <a:r>
              <a:rPr lang="en-US" sz="3600" b="0" i="0" u="none" strike="noStrike" cap="none" dirty="0">
                <a:solidFill>
                  <a:schemeClr val="lt2"/>
                </a:solidFill>
                <a:latin typeface="Cutive"/>
                <a:ea typeface="Cutive"/>
                <a:cs typeface="Cutive"/>
                <a:sym typeface="Cutive"/>
              </a:rPr>
              <a:t>rocks form </a:t>
            </a:r>
            <a:r>
              <a:rPr lang="en-US" sz="3600" b="0" i="0" u="none" strike="noStrike" cap="none" dirty="0" smtClean="0">
                <a:solidFill>
                  <a:schemeClr val="lt2"/>
                </a:solidFill>
                <a:latin typeface="Cutive"/>
                <a:ea typeface="Cutive"/>
                <a:cs typeface="Cutive"/>
                <a:sym typeface="Cutive"/>
              </a:rPr>
              <a:t>from plants </a:t>
            </a:r>
            <a:r>
              <a:rPr lang="en-US" sz="3600" b="0" i="0" u="none" strike="noStrike" cap="none" dirty="0">
                <a:solidFill>
                  <a:schemeClr val="lt2"/>
                </a:solidFill>
                <a:latin typeface="Cutive"/>
                <a:ea typeface="Cutive"/>
                <a:cs typeface="Cutive"/>
                <a:sym typeface="Cutive"/>
              </a:rPr>
              <a:t>or shells</a:t>
            </a:r>
          </a:p>
        </p:txBody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utive"/>
              <a:buChar char="•"/>
            </a:pPr>
            <a:r>
              <a:rPr lang="en-US" sz="2400" b="0" i="0" u="sng" strike="noStrike" cap="none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Coal- </a:t>
            </a:r>
            <a:r>
              <a:rPr lang="en-US" sz="2400" b="0" i="0" u="none" strike="noStrike" cap="none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created from plant remains (dead wood, bark, leaves, stems, and roots)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utive"/>
              <a:ea typeface="Cutive"/>
              <a:cs typeface="Cutive"/>
              <a:sym typeface="Cutive"/>
            </a:endParaRPr>
          </a:p>
          <a:p>
            <a:pPr marL="742950" marR="0" lvl="1" indent="-234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utive"/>
              <a:buChar char="–"/>
            </a:pPr>
            <a:r>
              <a:rPr lang="en-US" sz="2000" b="0" i="0" u="none" strike="noStrike" cap="none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The coal we use today started forming millions of year ago in swamps</a:t>
            </a:r>
          </a:p>
          <a:p>
            <a:pPr marL="45720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utive"/>
              <a:ea typeface="Cutive"/>
              <a:cs typeface="Cutive"/>
              <a:sym typeface="Cutive"/>
            </a:endParaRPr>
          </a:p>
          <a:p>
            <a:pPr marL="342900" marR="0" lvl="0" indent="-2921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utive"/>
              <a:buChar char="•"/>
            </a:pPr>
            <a:r>
              <a:rPr lang="en-US" sz="2400" b="0" i="0" u="sng" strike="noStrike" cap="none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Limestone</a:t>
            </a:r>
            <a:r>
              <a:rPr lang="en-US" sz="2400" b="0" i="0" u="none" strike="noStrike" cap="none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- created from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utive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the shells and skeletons of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utive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ocean organisms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</a:p>
        </p:txBody>
      </p:sp>
      <p:pic>
        <p:nvPicPr>
          <p:cNvPr id="240" name="Shape 2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40500" y="3800475"/>
            <a:ext cx="2450999" cy="22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Shape 242"/>
          <p:cNvSpPr txBox="1"/>
          <p:nvPr/>
        </p:nvSpPr>
        <p:spPr>
          <a:xfrm>
            <a:off x="2652325" y="5334000"/>
            <a:ext cx="4000500" cy="701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Can you see the plant remains?</a:t>
            </a:r>
          </a:p>
        </p:txBody>
      </p:sp>
    </p:spTree>
    <p:extLst>
      <p:ext uri="{BB962C8B-B14F-4D97-AF65-F5344CB8AC3E}">
        <p14:creationId xmlns:p14="http://schemas.microsoft.com/office/powerpoint/2010/main" val="192793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title"/>
          </p:nvPr>
        </p:nvSpPr>
        <p:spPr>
          <a:xfrm>
            <a:off x="533400" y="0"/>
            <a:ext cx="7696199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utive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Cutive"/>
                <a:ea typeface="Cutive"/>
                <a:cs typeface="Cutive"/>
                <a:sym typeface="Cutive"/>
              </a:rPr>
              <a:t>Limestone formation</a:t>
            </a:r>
          </a:p>
        </p:txBody>
      </p:sp>
      <p:pic>
        <p:nvPicPr>
          <p:cNvPr id="248" name="Shape 24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304800" y="887412"/>
            <a:ext cx="4190999" cy="2289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9" name="Shape 249"/>
          <p:cNvCxnSpPr/>
          <p:nvPr/>
        </p:nvCxnSpPr>
        <p:spPr>
          <a:xfrm>
            <a:off x="4191000" y="1905000"/>
            <a:ext cx="990599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/>
            <a:headEnd type="none" w="med" len="med"/>
            <a:tailEnd type="triangle" w="lg" len="lg"/>
          </a:ln>
        </p:spPr>
      </p:cxnSp>
      <p:pic>
        <p:nvPicPr>
          <p:cNvPr id="250" name="Shape 25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34000" y="838200"/>
            <a:ext cx="3809999" cy="285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Shape 25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95600" y="3886200"/>
            <a:ext cx="3962399" cy="29717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2" name="Shape 252"/>
          <p:cNvCxnSpPr/>
          <p:nvPr/>
        </p:nvCxnSpPr>
        <p:spPr>
          <a:xfrm flipH="1">
            <a:off x="7086600" y="3886200"/>
            <a:ext cx="838199" cy="7620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/>
            <a:headEnd type="none" w="med" len="med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29625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Description of Sedimentary: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Has layered features</a:t>
            </a:r>
          </a:p>
          <a:p>
            <a:r>
              <a:rPr lang="en-US" dirty="0" smtClean="0"/>
              <a:t>Very soft (easily scratched)</a:t>
            </a:r>
          </a:p>
          <a:p>
            <a:r>
              <a:rPr lang="en-US" dirty="0" smtClean="0"/>
              <a:t>Contains fossils</a:t>
            </a:r>
          </a:p>
          <a:p>
            <a:r>
              <a:rPr lang="en-US" dirty="0" smtClean="0"/>
              <a:t>Made of particles cemented (pressed) together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3886200"/>
            <a:ext cx="39624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32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Sedimentary Examples: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Limestone – made from seashells</a:t>
            </a:r>
          </a:p>
          <a:p>
            <a:r>
              <a:rPr lang="en-US" dirty="0" smtClean="0"/>
              <a:t>Shale – made from mud</a:t>
            </a:r>
          </a:p>
          <a:p>
            <a:r>
              <a:rPr lang="en-US" dirty="0" smtClean="0"/>
              <a:t>Sandstone – made from sand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9" y="3001518"/>
            <a:ext cx="6409665" cy="385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98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utive"/>
              <a:buNone/>
            </a:pPr>
            <a:r>
              <a:rPr lang="en-US" sz="7200" b="0" i="0" u="none" strike="noStrike" cap="none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Metamorphic Rocks</a:t>
            </a:r>
          </a:p>
        </p:txBody>
      </p:sp>
    </p:spTree>
    <p:extLst>
      <p:ext uri="{BB962C8B-B14F-4D97-AF65-F5344CB8AC3E}">
        <p14:creationId xmlns:p14="http://schemas.microsoft.com/office/powerpoint/2010/main" val="296654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utive"/>
              <a:buNone/>
            </a:pPr>
            <a:r>
              <a:rPr lang="en-US" sz="4400" b="0" i="0" u="none" strike="noStrike" cap="none" dirty="0" smtClean="0">
                <a:solidFill>
                  <a:schemeClr val="lt2"/>
                </a:solidFill>
                <a:latin typeface="Cutive"/>
                <a:ea typeface="Cutive"/>
                <a:cs typeface="Cutive"/>
                <a:sym typeface="Cutive"/>
              </a:rPr>
              <a:t>What </a:t>
            </a:r>
            <a:r>
              <a:rPr lang="en-US" sz="4400" b="0" i="0" u="none" strike="noStrike" cap="none" dirty="0">
                <a:solidFill>
                  <a:schemeClr val="lt2"/>
                </a:solidFill>
                <a:latin typeface="Cutive"/>
                <a:ea typeface="Cutive"/>
                <a:cs typeface="Cutive"/>
                <a:sym typeface="Cutive"/>
              </a:rPr>
              <a:t>is a Rock?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utive"/>
              <a:buChar char="•"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Naturally Occurring 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(not man made</a:t>
            </a:r>
            <a:r>
              <a:rPr lang="en-US" sz="2000" b="0" i="0" u="none" strike="noStrike" cap="none" dirty="0" smtClean="0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)</a:t>
            </a:r>
            <a:endParaRPr sz="2400" b="0" i="0" u="none" strike="noStrike" cap="none" dirty="0">
              <a:solidFill>
                <a:schemeClr val="lt1"/>
              </a:solidFill>
              <a:latin typeface="Cutive"/>
              <a:ea typeface="Cutive"/>
              <a:cs typeface="Cutive"/>
              <a:sym typeface="Cutive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utive"/>
              <a:buChar char="•"/>
            </a:pPr>
            <a:r>
              <a:rPr lang="en-US" sz="3200" b="0" i="0" u="none" strike="noStrike" cap="none" dirty="0" smtClean="0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Solid</a:t>
            </a:r>
            <a:endParaRPr sz="2000" b="0" i="0" u="none" strike="noStrike" cap="none" dirty="0">
              <a:solidFill>
                <a:schemeClr val="lt1"/>
              </a:solidFill>
              <a:latin typeface="Cutive"/>
              <a:ea typeface="Cutive"/>
              <a:cs typeface="Cutive"/>
              <a:sym typeface="Cutive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utive"/>
              <a:buChar char="•"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Mixture of minerals </a:t>
            </a:r>
            <a:r>
              <a:rPr lang="en-US" sz="3200" b="0" i="0" u="none" strike="noStrike" cap="none" dirty="0" smtClean="0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and other 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organic </a:t>
            </a:r>
            <a:r>
              <a:rPr lang="en-US" sz="3200" b="0" i="0" u="none" strike="noStrike" cap="none" dirty="0" smtClean="0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matter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utive"/>
              <a:buChar char="•"/>
            </a:pPr>
            <a:endParaRPr lang="en-US" sz="3200" dirty="0">
              <a:solidFill>
                <a:schemeClr val="lt1"/>
              </a:solidFill>
              <a:latin typeface="Cutive"/>
              <a:ea typeface="Cutive"/>
              <a:cs typeface="Cutive"/>
              <a:sym typeface="Cutive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utive"/>
              <a:buChar char="•"/>
            </a:pPr>
            <a:endParaRPr lang="en-US" sz="3200" b="0" i="0" u="none" strike="noStrike" cap="none" dirty="0">
              <a:solidFill>
                <a:schemeClr val="lt1"/>
              </a:solidFill>
              <a:latin typeface="Cutive"/>
              <a:ea typeface="Cutive"/>
              <a:cs typeface="Cutive"/>
              <a:sym typeface="Cutive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3200" b="0" i="0" u="none" strike="noStrike" cap="none" dirty="0">
              <a:solidFill>
                <a:schemeClr val="lt1"/>
              </a:solidFill>
              <a:latin typeface="Cutive"/>
              <a:ea typeface="Cutive"/>
              <a:cs typeface="Cutive"/>
              <a:sym typeface="Cutive"/>
            </a:endParaRPr>
          </a:p>
        </p:txBody>
      </p:sp>
    </p:spTree>
    <p:extLst>
      <p:ext uri="{BB962C8B-B14F-4D97-AF65-F5344CB8AC3E}">
        <p14:creationId xmlns:p14="http://schemas.microsoft.com/office/powerpoint/2010/main" val="322399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utive"/>
              <a:buNone/>
            </a:pPr>
            <a:r>
              <a:rPr lang="en-US" sz="4400" b="0" i="0" u="none" strike="noStrike" cap="none" dirty="0" smtClean="0">
                <a:solidFill>
                  <a:schemeClr val="lt2"/>
                </a:solidFill>
                <a:latin typeface="Cutive"/>
                <a:ea typeface="Cutive"/>
                <a:cs typeface="Cutive"/>
                <a:sym typeface="Cutive"/>
              </a:rPr>
              <a:t>Metamorphic </a:t>
            </a:r>
            <a:r>
              <a:rPr lang="en-US" sz="4400" b="0" i="0" u="none" strike="noStrike" cap="none" dirty="0">
                <a:solidFill>
                  <a:schemeClr val="lt2"/>
                </a:solidFill>
                <a:latin typeface="Cutive"/>
                <a:ea typeface="Cutive"/>
                <a:cs typeface="Cutive"/>
                <a:sym typeface="Cutive"/>
              </a:rPr>
              <a:t>Rocks</a:t>
            </a:r>
          </a:p>
        </p:txBody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utive"/>
              <a:buChar char="•"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Heat and pressure change </a:t>
            </a:r>
            <a:r>
              <a:rPr lang="en-US" sz="3200" b="0" i="0" u="none" strike="noStrike" cap="none" dirty="0" smtClean="0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rocks deep inside earth</a:t>
            </a:r>
            <a:endParaRPr lang="en-US" sz="3200" b="0" i="0" u="none" strike="noStrike" cap="none" dirty="0">
              <a:solidFill>
                <a:schemeClr val="lt1"/>
              </a:solidFill>
              <a:latin typeface="Cutive"/>
              <a:ea typeface="Cutive"/>
              <a:cs typeface="Cutive"/>
              <a:sym typeface="Cutiv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dirty="0">
              <a:solidFill>
                <a:schemeClr val="lt1"/>
              </a:solidFill>
              <a:latin typeface="Cutive"/>
              <a:ea typeface="Cutive"/>
              <a:cs typeface="Cutive"/>
              <a:sym typeface="Cutive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12000"/>
              <a:buFont typeface="Cutive"/>
              <a:buChar char="–"/>
            </a:pPr>
            <a:r>
              <a:rPr lang="en-US" sz="2500" b="0" i="0" u="none" strike="noStrike" cap="none" dirty="0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The original rock is called the parent rock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 </a:t>
            </a:r>
          </a:p>
          <a:p>
            <a:pPr marL="45720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sz="1000" dirty="0">
              <a:solidFill>
                <a:schemeClr val="lt1"/>
              </a:solidFill>
              <a:latin typeface="Cutive"/>
              <a:ea typeface="Cutive"/>
              <a:cs typeface="Cutive"/>
              <a:sym typeface="Cutive"/>
            </a:endParaRPr>
          </a:p>
          <a:p>
            <a:pPr marL="742950" marR="0" lvl="1" indent="-2667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utive"/>
              <a:buChar char="–"/>
            </a:pPr>
            <a:r>
              <a:rPr lang="en-US" sz="2500" b="0" i="0" u="none" strike="noStrike" cap="none" dirty="0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The new rock formed is called the metamorphic rock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sz="1000" b="0" i="0" u="none" strike="noStrike" cap="none" dirty="0">
              <a:solidFill>
                <a:schemeClr val="lt1"/>
              </a:solidFill>
              <a:latin typeface="Cutive"/>
              <a:ea typeface="Cutive"/>
              <a:cs typeface="Cutive"/>
              <a:sym typeface="Cutive"/>
            </a:endParaRPr>
          </a:p>
          <a:p>
            <a:pPr marL="742950" marR="0" lvl="1" indent="-2667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utive"/>
              <a:buChar char="–"/>
            </a:pPr>
            <a:r>
              <a:rPr lang="en-US" sz="2500" b="0" i="0" u="none" strike="noStrike" cap="none" dirty="0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Heat and pressure change the structure of the parent rock and their minerals recrystallize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</a:pPr>
            <a:endParaRPr sz="2800" b="0" i="0" u="none" strike="noStrike" cap="none" dirty="0">
              <a:solidFill>
                <a:schemeClr val="lt1"/>
              </a:solidFill>
              <a:latin typeface="Cutive"/>
              <a:ea typeface="Cutive"/>
              <a:cs typeface="Cutive"/>
              <a:sym typeface="Cutive"/>
            </a:endParaRPr>
          </a:p>
        </p:txBody>
      </p:sp>
    </p:spTree>
    <p:extLst>
      <p:ext uri="{BB962C8B-B14F-4D97-AF65-F5344CB8AC3E}">
        <p14:creationId xmlns:p14="http://schemas.microsoft.com/office/powerpoint/2010/main" val="25152099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utive"/>
              <a:buNone/>
            </a:pPr>
            <a:r>
              <a:rPr lang="en-US" sz="4000">
                <a:solidFill>
                  <a:schemeClr val="lt2"/>
                </a:solidFill>
                <a:latin typeface="Cutive"/>
                <a:ea typeface="Cutive"/>
                <a:cs typeface="Cutive"/>
                <a:sym typeface="Cutive"/>
              </a:rPr>
              <a:t>9. </a:t>
            </a:r>
            <a:r>
              <a:rPr lang="en-US" sz="4000" b="0" i="0" u="none" strike="noStrike" cap="none">
                <a:solidFill>
                  <a:schemeClr val="lt2"/>
                </a:solidFill>
                <a:latin typeface="Cutive"/>
                <a:ea typeface="Cutive"/>
                <a:cs typeface="Cutive"/>
                <a:sym typeface="Cutive"/>
              </a:rPr>
              <a:t>Examples of Metamorphic Rocks</a:t>
            </a:r>
          </a:p>
        </p:txBody>
      </p:sp>
      <p:pic>
        <p:nvPicPr>
          <p:cNvPr id="269" name="Shape 26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304800" y="2057400"/>
            <a:ext cx="3276600" cy="2462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Shape 27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00700" y="2085975"/>
            <a:ext cx="3276600" cy="245730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Shape 271"/>
          <p:cNvSpPr txBox="1"/>
          <p:nvPr/>
        </p:nvSpPr>
        <p:spPr>
          <a:xfrm>
            <a:off x="5334000" y="1524000"/>
            <a:ext cx="3809999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Metamorphic Rock = Slate</a:t>
            </a:r>
          </a:p>
        </p:txBody>
      </p:sp>
      <p:sp>
        <p:nvSpPr>
          <p:cNvPr id="272" name="Shape 272"/>
          <p:cNvSpPr txBox="1"/>
          <p:nvPr/>
        </p:nvSpPr>
        <p:spPr>
          <a:xfrm>
            <a:off x="457200" y="1524000"/>
            <a:ext cx="3886200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Parent Rock= Shale</a:t>
            </a:r>
          </a:p>
        </p:txBody>
      </p:sp>
      <p:sp>
        <p:nvSpPr>
          <p:cNvPr id="273" name="Shape 273"/>
          <p:cNvSpPr/>
          <p:nvPr/>
        </p:nvSpPr>
        <p:spPr>
          <a:xfrm>
            <a:off x="3657600" y="5257800"/>
            <a:ext cx="2362200" cy="762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DEBEB"/>
          </a:solidFill>
          <a:ln w="9525" cap="flat" cmpd="sng">
            <a:solidFill>
              <a:srgbClr val="16161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Shape 274"/>
          <p:cNvSpPr txBox="1"/>
          <p:nvPr/>
        </p:nvSpPr>
        <p:spPr>
          <a:xfrm>
            <a:off x="2667000" y="4800600"/>
            <a:ext cx="4038599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Increase Temp. &amp; Pressure</a:t>
            </a:r>
          </a:p>
        </p:txBody>
      </p:sp>
    </p:spTree>
    <p:extLst>
      <p:ext uri="{BB962C8B-B14F-4D97-AF65-F5344CB8AC3E}">
        <p14:creationId xmlns:p14="http://schemas.microsoft.com/office/powerpoint/2010/main" val="40901455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title"/>
          </p:nvPr>
        </p:nvSpPr>
        <p:spPr>
          <a:xfrm>
            <a:off x="152400" y="228600"/>
            <a:ext cx="8991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utive"/>
              <a:buNone/>
            </a:pPr>
            <a:r>
              <a:rPr lang="en-US" sz="4000" b="0" i="0" u="none" strike="noStrike" cap="none">
                <a:solidFill>
                  <a:schemeClr val="lt2"/>
                </a:solidFill>
                <a:latin typeface="Cutive"/>
                <a:ea typeface="Cutive"/>
                <a:cs typeface="Cutive"/>
                <a:sym typeface="Cutive"/>
              </a:rPr>
              <a:t>Examples of Metamorphic Rocks</a:t>
            </a:r>
          </a:p>
        </p:txBody>
      </p:sp>
      <p:pic>
        <p:nvPicPr>
          <p:cNvPr id="280" name="Shape 28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4572000" y="2590800"/>
            <a:ext cx="4267199" cy="2330449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Shape 281"/>
          <p:cNvSpPr txBox="1"/>
          <p:nvPr/>
        </p:nvSpPr>
        <p:spPr>
          <a:xfrm>
            <a:off x="4419600" y="1752600"/>
            <a:ext cx="4724400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Metamorphic</a:t>
            </a:r>
            <a:r>
              <a:rPr lang="en-US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Rock = Marble</a:t>
            </a:r>
          </a:p>
        </p:txBody>
      </p:sp>
      <p:sp>
        <p:nvSpPr>
          <p:cNvPr id="282" name="Shape 282"/>
          <p:cNvSpPr txBox="1"/>
          <p:nvPr/>
        </p:nvSpPr>
        <p:spPr>
          <a:xfrm>
            <a:off x="381000" y="1752600"/>
            <a:ext cx="3733800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Parent Rock = Limestone</a:t>
            </a:r>
          </a:p>
        </p:txBody>
      </p:sp>
      <p:pic>
        <p:nvPicPr>
          <p:cNvPr id="283" name="Shape 28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2590800"/>
            <a:ext cx="4267199" cy="236220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Shape 284"/>
          <p:cNvSpPr/>
          <p:nvPr/>
        </p:nvSpPr>
        <p:spPr>
          <a:xfrm>
            <a:off x="3352800" y="5486400"/>
            <a:ext cx="2057400" cy="60959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5E0E0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Shape 285"/>
          <p:cNvSpPr txBox="1"/>
          <p:nvPr/>
        </p:nvSpPr>
        <p:spPr>
          <a:xfrm>
            <a:off x="2438400" y="5029200"/>
            <a:ext cx="4038599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Increase Temp. &amp; Pressure</a:t>
            </a:r>
          </a:p>
        </p:txBody>
      </p:sp>
    </p:spTree>
    <p:extLst>
      <p:ext uri="{BB962C8B-B14F-4D97-AF65-F5344CB8AC3E}">
        <p14:creationId xmlns:p14="http://schemas.microsoft.com/office/powerpoint/2010/main" val="17849944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utive"/>
              <a:buNone/>
            </a:pPr>
            <a:r>
              <a:rPr lang="en-US" sz="4000" b="0" i="0" u="none" strike="noStrike" cap="none">
                <a:solidFill>
                  <a:schemeClr val="lt2"/>
                </a:solidFill>
                <a:latin typeface="Cutive"/>
                <a:ea typeface="Cutive"/>
                <a:cs typeface="Cutive"/>
                <a:sym typeface="Cutive"/>
              </a:rPr>
              <a:t>Examples of Metamorphic Rocks</a:t>
            </a:r>
          </a:p>
        </p:txBody>
      </p:sp>
      <p:pic>
        <p:nvPicPr>
          <p:cNvPr id="291" name="Shape 29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5105400" y="2667000"/>
            <a:ext cx="3581399" cy="1955799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Shape 292"/>
          <p:cNvSpPr txBox="1"/>
          <p:nvPr/>
        </p:nvSpPr>
        <p:spPr>
          <a:xfrm>
            <a:off x="4800600" y="1828800"/>
            <a:ext cx="4114800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Metamorphic Rock = Phyllite</a:t>
            </a:r>
          </a:p>
        </p:txBody>
      </p:sp>
      <p:sp>
        <p:nvSpPr>
          <p:cNvPr id="293" name="Shape 293"/>
          <p:cNvSpPr txBox="1"/>
          <p:nvPr/>
        </p:nvSpPr>
        <p:spPr>
          <a:xfrm>
            <a:off x="304800" y="1752600"/>
            <a:ext cx="4267199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Parent Rock = Mica</a:t>
            </a:r>
          </a:p>
        </p:txBody>
      </p:sp>
      <p:pic>
        <p:nvPicPr>
          <p:cNvPr id="294" name="Shape 29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" y="2667000"/>
            <a:ext cx="3581399" cy="1981199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Shape 295"/>
          <p:cNvSpPr/>
          <p:nvPr/>
        </p:nvSpPr>
        <p:spPr>
          <a:xfrm>
            <a:off x="3505200" y="5410200"/>
            <a:ext cx="2057400" cy="60959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5E0E0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Shape 296"/>
          <p:cNvSpPr txBox="1"/>
          <p:nvPr/>
        </p:nvSpPr>
        <p:spPr>
          <a:xfrm>
            <a:off x="2514600" y="4876800"/>
            <a:ext cx="4038599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Increase Temp. &amp; Pressure</a:t>
            </a:r>
          </a:p>
        </p:txBody>
      </p:sp>
    </p:spTree>
    <p:extLst>
      <p:ext uri="{BB962C8B-B14F-4D97-AF65-F5344CB8AC3E}">
        <p14:creationId xmlns:p14="http://schemas.microsoft.com/office/powerpoint/2010/main" val="12188257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Description of Metamorphic: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Fine texture</a:t>
            </a:r>
          </a:p>
          <a:p>
            <a:r>
              <a:rPr lang="en-US" dirty="0" smtClean="0"/>
              <a:t>Has bands or streaks of minerals</a:t>
            </a:r>
          </a:p>
          <a:p>
            <a:r>
              <a:rPr lang="en-US" dirty="0" smtClean="0"/>
              <a:t>Usually made of quartz and calcite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799" y="3376336"/>
            <a:ext cx="4648201" cy="348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22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utive"/>
              <a:buNone/>
            </a:pPr>
            <a:r>
              <a:rPr lang="en-US" sz="4000" b="0" i="0" u="none" strike="noStrike" cap="none">
                <a:solidFill>
                  <a:schemeClr val="lt2"/>
                </a:solidFill>
                <a:latin typeface="Cutive"/>
                <a:ea typeface="Cutive"/>
                <a:cs typeface="Cutive"/>
                <a:sym typeface="Cutive"/>
              </a:rPr>
              <a:t>10. When a rock forms does it stay that way forever?</a:t>
            </a:r>
          </a:p>
        </p:txBody>
      </p:sp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8229600" cy="525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utive"/>
              <a:buNone/>
            </a:pPr>
            <a:r>
              <a:rPr lang="en-US" sz="4000" b="0" i="0" u="none" strike="noStrike" cap="none" dirty="0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NO!!!!!!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sz="2000" b="0" i="0" u="none" strike="noStrike" cap="none" dirty="0">
              <a:solidFill>
                <a:schemeClr val="lt1"/>
              </a:solidFill>
              <a:latin typeface="Cutive"/>
              <a:ea typeface="Cutive"/>
              <a:cs typeface="Cutive"/>
              <a:sym typeface="Cutive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utive"/>
              <a:buChar char="•"/>
            </a:pPr>
            <a:r>
              <a:rPr lang="en-US" sz="2600" b="0" i="0" u="none" strike="noStrike" cap="none" dirty="0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Rocks are always changing by processes like: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utive"/>
              <a:buChar char="–"/>
            </a:pPr>
            <a:r>
              <a:rPr lang="en-US" sz="2800" b="0" i="0" u="none" strike="noStrike" cap="none" dirty="0" smtClean="0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Weathering and Erosion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		</a:t>
            </a:r>
            <a:r>
              <a:rPr lang="en-US" sz="2800" b="0" i="0" u="none" strike="noStrike" cap="none" dirty="0" smtClean="0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-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Melting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utive"/>
              <a:buChar char="–"/>
            </a:pPr>
            <a:r>
              <a:rPr lang="en-US" sz="2800" dirty="0" smtClean="0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Heat and Pressure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		</a:t>
            </a:r>
            <a:r>
              <a:rPr lang="en-US" sz="2800" b="0" i="0" u="none" strike="noStrike" cap="none" dirty="0" smtClean="0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-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Cooling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utive"/>
              <a:buChar char="–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Compaction	</a:t>
            </a:r>
            <a:r>
              <a:rPr lang="en-US" sz="2800" dirty="0" smtClean="0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and </a:t>
            </a:r>
            <a:r>
              <a:rPr lang="en-US" sz="2800" b="0" i="0" u="none" strike="noStrike" cap="none" dirty="0" smtClean="0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Cementation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lang="en-US" sz="2800" dirty="0">
              <a:solidFill>
                <a:schemeClr val="lt1"/>
              </a:solidFill>
              <a:latin typeface="Cutive"/>
              <a:sym typeface="Cutive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utive"/>
              <a:buChar char="–"/>
            </a:pPr>
            <a:r>
              <a:rPr lang="en-US" sz="2800" dirty="0" smtClean="0">
                <a:solidFill>
                  <a:srgbClr val="FF0000"/>
                </a:solidFill>
              </a:rPr>
              <a:t>Rock </a:t>
            </a:r>
            <a:r>
              <a:rPr lang="en-US" sz="2800" dirty="0">
                <a:solidFill>
                  <a:srgbClr val="FF0000"/>
                </a:solidFill>
              </a:rPr>
              <a:t>Cycle – the set of natural processes that form, change, break down, and reform rocks.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utive"/>
              <a:buChar char="–"/>
            </a:pPr>
            <a:endParaRPr lang="en-US" sz="2800" b="0" i="0" u="none" strike="noStrike" cap="none" dirty="0">
              <a:solidFill>
                <a:schemeClr val="lt1"/>
              </a:solidFill>
              <a:latin typeface="Cutive"/>
              <a:ea typeface="Cutive"/>
              <a:cs typeface="Cutive"/>
              <a:sym typeface="Cutive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sz="2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2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316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8" y="0"/>
            <a:ext cx="9134901" cy="2133600"/>
          </a:xfrm>
        </p:spPr>
        <p:txBody>
          <a:bodyPr>
            <a:normAutofit fontScale="90000"/>
          </a:bodyPr>
          <a:lstStyle/>
          <a:p>
            <a:r>
              <a:rPr lang="en-US" dirty="0"/>
              <a:t>Get out your rock cycle diagram from Tuesday. Try to complete it using your vocabulary words and the word bank.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2586551"/>
            <a:ext cx="5334000" cy="427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36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3 Rock Types Review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/>
              <a:t>Igneous Rock – forms when molten rock cools and becomes solid. This can happen within earth or on the surface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000" b="1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/>
              <a:t>Sedimentary Rock – forms when pieces of older rocks, plants, and other materials get pressed and cemented together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000" b="1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/>
              <a:t>Metamorphic Rocks – forms when heat and pressure causes older rocks to change into new types of rocks. These are formed deep under the earth.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8872"/>
            <a:ext cx="8492978" cy="639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70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utive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Cutive"/>
                <a:ea typeface="Cutive"/>
                <a:cs typeface="Cutive"/>
                <a:sym typeface="Cutive"/>
              </a:rPr>
              <a:t>11. Rock Cycle </a:t>
            </a:r>
          </a:p>
        </p:txBody>
      </p:sp>
      <p:pic>
        <p:nvPicPr>
          <p:cNvPr id="309" name="Shape 30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0" y="990600"/>
            <a:ext cx="9144000" cy="5867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091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rocks formed?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Forces </a:t>
            </a:r>
            <a:r>
              <a:rPr lang="en-US" dirty="0"/>
              <a:t>deep inside Earth and at the surface produce a slow cycle that builds, destroys, and changes the rocks in the crust. </a:t>
            </a:r>
            <a:endParaRPr lang="en-US" dirty="0" smtClean="0"/>
          </a:p>
          <a:p>
            <a:r>
              <a:rPr lang="en-US" dirty="0" smtClean="0"/>
              <a:t>Plate </a:t>
            </a:r>
            <a:r>
              <a:rPr lang="en-US" dirty="0"/>
              <a:t>movements also cause faulting, folding and other motions of the crust that help to form sedimentary and metamorphic rock.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4239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44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Rock Cycle </a:t>
            </a:r>
            <a:r>
              <a:rPr lang="en-US" sz="4400" b="0" i="0" u="sng" strike="noStrike" cap="none" dirty="0" smtClean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animation</a:t>
            </a:r>
            <a:r>
              <a:rPr lang="en-US" sz="4400" b="0" i="0" u="sng" strike="noStrike" cap="none" dirty="0" smtClean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- link</a:t>
            </a:r>
            <a:r>
              <a:rPr lang="en-US" sz="44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4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4400" b="0" i="0" u="none" strike="noStrike" cap="none" dirty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Shape 3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6" name="Shape 316" descr="rock-cycl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990600"/>
            <a:ext cx="9144000" cy="5867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275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28773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Grab the lab sheet from the front and write your name on it. Then answer the following questions with your table. Have out your rock cycle from yesterday as well. </a:t>
            </a:r>
            <a:endParaRPr 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733800"/>
            <a:ext cx="8229600" cy="25908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 dirty="0"/>
              <a:t>What are the 3 types of rocks?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 dirty="0"/>
              <a:t>Why is the set of natural processes by which rocks change into other types of rocks called a cycle?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 dirty="0"/>
              <a:t>If a rock began as a metamorphic rock, what could happen to it</a:t>
            </a:r>
            <a:r>
              <a:rPr lang="en-US" sz="2800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5834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893" r="2346"/>
          <a:stretch/>
        </p:blipFill>
        <p:spPr>
          <a:xfrm>
            <a:off x="25285" y="1066800"/>
            <a:ext cx="909343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39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133600"/>
            <a:ext cx="8305800" cy="3810000"/>
          </a:xfrm>
        </p:spPr>
        <p:txBody>
          <a:bodyPr>
            <a:normAutofit fontScale="90000"/>
          </a:bodyPr>
          <a:lstStyle/>
          <a:p>
            <a:r>
              <a:rPr lang="en-US" u="sng" dirty="0">
                <a:hlinkClick r:id="rId3"/>
              </a:rPr>
              <a:t>https://www.youtube.com/watch?v=s8BUc4zEUyw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Rock Odyssey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60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802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Rock Cycle 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91000"/>
          </a:xfrm>
        </p:spPr>
        <p:txBody>
          <a:bodyPr/>
          <a:lstStyle/>
          <a:p>
            <a:r>
              <a:rPr lang="en-US" dirty="0" smtClean="0"/>
              <a:t>Erosion – the movement of rock pieces from one place to another by wind, water, or ice</a:t>
            </a:r>
          </a:p>
          <a:p>
            <a:r>
              <a:rPr lang="en-US" dirty="0" smtClean="0"/>
              <a:t>Weathering – the breaking down of rocks by wind, water, ice, or plant roots</a:t>
            </a:r>
          </a:p>
          <a:p>
            <a:r>
              <a:rPr lang="en-US" dirty="0" smtClean="0"/>
              <a:t>Heat  – high temperatures</a:t>
            </a:r>
          </a:p>
          <a:p>
            <a:r>
              <a:rPr lang="en-US" dirty="0" smtClean="0"/>
              <a:t>Pressure – caused by layering or weight</a:t>
            </a:r>
          </a:p>
          <a:p>
            <a:r>
              <a:rPr lang="en-US" dirty="0" smtClean="0"/>
              <a:t>Melting – occurs due to magma</a:t>
            </a:r>
          </a:p>
          <a:p>
            <a:r>
              <a:rPr lang="en-US" dirty="0" smtClean="0"/>
              <a:t>Deposition – when rocks are moved to a new location due to erosion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457200" y="3048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Ultra"/>
              <a:buNone/>
            </a:pPr>
            <a:r>
              <a:rPr lang="en-US" sz="11500" b="1" i="0" u="none" strike="noStrike" cap="none">
                <a:solidFill>
                  <a:schemeClr val="lt1"/>
                </a:solidFill>
                <a:latin typeface="Ultra"/>
                <a:ea typeface="Ultra"/>
                <a:cs typeface="Ultra"/>
                <a:sym typeface="Ultra"/>
              </a:rPr>
              <a:t> </a:t>
            </a:r>
            <a:r>
              <a:rPr lang="en-US" sz="11500" b="0" i="0" u="none" strike="noStrike" cap="none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Igneous</a:t>
            </a:r>
          </a:p>
          <a:p>
            <a:pPr marL="342900" marR="0" lvl="0" indent="-342900" algn="ctr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utive"/>
              <a:buNone/>
            </a:pPr>
            <a:r>
              <a:rPr lang="en-US" sz="11500" b="0" i="0" u="none" strike="noStrike" cap="none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Rocks</a:t>
            </a:r>
          </a:p>
        </p:txBody>
      </p:sp>
    </p:spTree>
    <p:extLst>
      <p:ext uri="{BB962C8B-B14F-4D97-AF65-F5344CB8AC3E}">
        <p14:creationId xmlns:p14="http://schemas.microsoft.com/office/powerpoint/2010/main" val="31209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152400" y="914400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Ultra"/>
              <a:buNone/>
            </a:pPr>
            <a:r>
              <a:rPr lang="en-US" sz="3600" b="0" i="0" u="none" strike="noStrike" cap="none" dirty="0" smtClean="0">
                <a:solidFill>
                  <a:schemeClr val="lt2"/>
                </a:solidFill>
                <a:latin typeface="Cutive"/>
                <a:ea typeface="Cutive"/>
                <a:cs typeface="Cutive"/>
                <a:sym typeface="Cutive"/>
              </a:rPr>
              <a:t>Magma </a:t>
            </a:r>
            <a:r>
              <a:rPr lang="en-US" sz="3600" b="0" i="0" u="none" strike="noStrike" cap="none" dirty="0">
                <a:solidFill>
                  <a:schemeClr val="lt2"/>
                </a:solidFill>
                <a:latin typeface="Cutive"/>
                <a:ea typeface="Cutive"/>
                <a:cs typeface="Cutive"/>
                <a:sym typeface="Cutive"/>
              </a:rPr>
              <a:t>&amp; Lava form different types of igneous rock</a:t>
            </a:r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152400" y="2133600"/>
            <a:ext cx="8839199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utive"/>
              <a:buChar char="•"/>
            </a:pPr>
            <a:r>
              <a:rPr lang="en-US" sz="2500" b="0" i="0" u="none" strike="noStrike" cap="none" dirty="0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Igneous rock is classified by where rock forms</a:t>
            </a:r>
          </a:p>
          <a:p>
            <a:pPr marL="342900" marR="0" lvl="0" indent="-3429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utive"/>
              <a:buNone/>
            </a:pPr>
            <a:endParaRPr lang="en-US" sz="2500" u="sng" dirty="0">
              <a:solidFill>
                <a:schemeClr val="lt1"/>
              </a:solidFill>
              <a:latin typeface="Cutive"/>
              <a:ea typeface="Cutive"/>
              <a:cs typeface="Cutive"/>
              <a:sym typeface="Cutive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utive"/>
              <a:buNone/>
            </a:pPr>
            <a:r>
              <a:rPr lang="en-US" sz="2500" b="0" i="0" u="sng" strike="noStrike" cap="none" dirty="0" smtClean="0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In</a:t>
            </a:r>
            <a:r>
              <a:rPr lang="en-US" sz="2500" b="0" i="0" u="none" strike="noStrike" cap="none" dirty="0" smtClean="0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trusive </a:t>
            </a:r>
            <a:r>
              <a:rPr lang="en-US" sz="2500" b="0" i="0" u="none" strike="noStrike" cap="none" dirty="0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vs. </a:t>
            </a:r>
            <a:r>
              <a:rPr lang="en-US" sz="2500" b="0" i="0" u="sng" strike="noStrike" cap="none" dirty="0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Ex</a:t>
            </a:r>
            <a:r>
              <a:rPr lang="en-US" sz="2500" b="0" i="0" u="none" strike="noStrike" cap="none" dirty="0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trusive</a:t>
            </a:r>
          </a:p>
          <a:p>
            <a:pPr marL="342900" marR="0" lvl="0" indent="-3429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sz="3200" b="0" i="0" u="none" strike="noStrike" cap="none" dirty="0">
              <a:solidFill>
                <a:schemeClr val="lt1"/>
              </a:solidFill>
              <a:latin typeface="Cutive"/>
              <a:ea typeface="Cutive"/>
              <a:cs typeface="Cutive"/>
              <a:sym typeface="Cutive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utive"/>
              <a:buNone/>
            </a:pPr>
            <a:endParaRPr lang="en-US" sz="2500" b="0" i="0" u="none" strike="noStrike" cap="none" dirty="0" smtClean="0">
              <a:solidFill>
                <a:schemeClr val="lt1"/>
              </a:solidFill>
              <a:latin typeface="Cutive"/>
              <a:ea typeface="Cutive"/>
              <a:cs typeface="Cutive"/>
              <a:sym typeface="Cutive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utive"/>
              <a:buNone/>
            </a:pPr>
            <a:r>
              <a:rPr lang="en-US" sz="2500" b="0" i="0" u="none" strike="noStrike" cap="none" dirty="0" smtClean="0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forms </a:t>
            </a:r>
            <a:r>
              <a:rPr lang="en-US" sz="2500" b="0" i="0" u="none" strike="noStrike" cap="none" dirty="0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when magma	     	</a:t>
            </a:r>
            <a:r>
              <a:rPr lang="en-US" sz="2500" dirty="0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      </a:t>
            </a:r>
            <a:r>
              <a:rPr lang="en-US" sz="2500" b="0" i="0" u="none" strike="noStrike" cap="none" dirty="0" smtClean="0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forms </a:t>
            </a:r>
            <a:r>
              <a:rPr lang="en-US" sz="2500" b="0" i="0" u="none" strike="noStrike" cap="none" dirty="0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when lava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utive"/>
              <a:buNone/>
            </a:pPr>
            <a:r>
              <a:rPr lang="en-US" sz="2500" dirty="0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s</a:t>
            </a:r>
            <a:r>
              <a:rPr lang="en-US" sz="2500" b="0" i="0" u="none" strike="noStrike" cap="none" dirty="0" smtClean="0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lowly cools </a:t>
            </a:r>
            <a:r>
              <a:rPr lang="en-US" sz="2500" b="0" i="0" u="sng" strike="noStrike" cap="none" dirty="0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in</a:t>
            </a:r>
            <a:r>
              <a:rPr lang="en-US" sz="2500" b="0" i="0" u="none" strike="noStrike" cap="none" dirty="0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 the </a:t>
            </a:r>
            <a:r>
              <a:rPr lang="en-US" sz="2500" b="0" i="0" u="none" strike="noStrike" cap="none" dirty="0" smtClean="0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earth	      quickly cools </a:t>
            </a:r>
            <a:r>
              <a:rPr lang="en-US" sz="2500" b="0" i="0" u="sng" strike="noStrike" cap="none" dirty="0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on</a:t>
            </a:r>
            <a:r>
              <a:rPr lang="en-US" sz="2500" b="0" i="0" u="none" strike="noStrike" cap="none" dirty="0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 earth’s </a:t>
            </a:r>
            <a:r>
              <a:rPr lang="en-US" sz="2500" b="0" i="0" u="none" strike="noStrike" cap="none" dirty="0" smtClean="0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surface</a:t>
            </a:r>
            <a:endParaRPr lang="en-US" sz="2500" b="0" i="0" u="none" strike="noStrike" cap="none" dirty="0">
              <a:solidFill>
                <a:schemeClr val="lt1"/>
              </a:solidFill>
              <a:latin typeface="Cutive"/>
              <a:ea typeface="Cutive"/>
              <a:cs typeface="Cutive"/>
              <a:sym typeface="Cutive"/>
            </a:endParaRPr>
          </a:p>
        </p:txBody>
      </p:sp>
      <p:cxnSp>
        <p:nvCxnSpPr>
          <p:cNvPr id="169" name="Shape 169"/>
          <p:cNvCxnSpPr/>
          <p:nvPr/>
        </p:nvCxnSpPr>
        <p:spPr>
          <a:xfrm>
            <a:off x="5638800" y="3581400"/>
            <a:ext cx="917824" cy="858724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miter/>
            <a:headEnd type="none" w="med" len="med"/>
            <a:tailEnd type="stealth" w="lg" len="lg"/>
          </a:ln>
        </p:spPr>
      </p:cxnSp>
      <p:cxnSp>
        <p:nvCxnSpPr>
          <p:cNvPr id="170" name="Shape 170"/>
          <p:cNvCxnSpPr/>
          <p:nvPr/>
        </p:nvCxnSpPr>
        <p:spPr>
          <a:xfrm flipH="1">
            <a:off x="2114874" y="3657600"/>
            <a:ext cx="1161726" cy="918849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miter/>
            <a:headEnd type="none" w="med" len="med"/>
            <a:tailEnd type="stealth" w="lg" len="lg"/>
          </a:ln>
        </p:spPr>
      </p:cxnSp>
    </p:spTree>
    <p:extLst>
      <p:ext uri="{BB962C8B-B14F-4D97-AF65-F5344CB8AC3E}">
        <p14:creationId xmlns:p14="http://schemas.microsoft.com/office/powerpoint/2010/main" val="153032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utive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Cutive"/>
                <a:ea typeface="Cutive"/>
                <a:cs typeface="Cutive"/>
                <a:sym typeface="Cutive"/>
              </a:rPr>
              <a:t>Intrusive Vs. Extrusive</a:t>
            </a:r>
          </a:p>
        </p:txBody>
      </p:sp>
      <p:pic>
        <p:nvPicPr>
          <p:cNvPr id="177" name="Shape 177" descr="andesi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10400" y="1143000"/>
            <a:ext cx="1904999" cy="1676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Shape 178" descr="basal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00600" y="1143000"/>
            <a:ext cx="2108200" cy="16573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9" name="Shape 179"/>
          <p:cNvCxnSpPr/>
          <p:nvPr/>
        </p:nvCxnSpPr>
        <p:spPr>
          <a:xfrm>
            <a:off x="4419600" y="1143000"/>
            <a:ext cx="0" cy="5029199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180" name="Shape 180" descr="diori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2400" y="1219200"/>
            <a:ext cx="1904999" cy="1428749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Shape 181"/>
          <p:cNvSpPr txBox="1"/>
          <p:nvPr/>
        </p:nvSpPr>
        <p:spPr>
          <a:xfrm>
            <a:off x="152400" y="2895600"/>
            <a:ext cx="8763000" cy="400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Diorite                       Granite                        Basalt                      Andesite                            </a:t>
            </a:r>
          </a:p>
        </p:txBody>
      </p:sp>
      <p:pic>
        <p:nvPicPr>
          <p:cNvPr id="182" name="Shape 182" descr="granit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209800" y="1219200"/>
            <a:ext cx="2057400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Shape 183" descr="pegmatit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3505200"/>
            <a:ext cx="1981199" cy="1676399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Shape 184"/>
          <p:cNvSpPr txBox="1"/>
          <p:nvPr/>
        </p:nvSpPr>
        <p:spPr>
          <a:xfrm>
            <a:off x="0" y="5486400"/>
            <a:ext cx="9144000" cy="400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Pegmatite                      Gabbro                     Rhyolite                      Scoria</a:t>
            </a:r>
          </a:p>
        </p:txBody>
      </p:sp>
      <p:pic>
        <p:nvPicPr>
          <p:cNvPr id="185" name="Shape 185" descr="rhyolit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572000" y="3505200"/>
            <a:ext cx="2057400" cy="1676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Shape 186" descr="scoria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858000" y="3505200"/>
            <a:ext cx="2054225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Shape 187" descr="gabbro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133600" y="3505200"/>
            <a:ext cx="2133599" cy="1676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41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76200" y="533400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utive"/>
              <a:buNone/>
            </a:pPr>
            <a:r>
              <a:rPr lang="en-US" sz="3600" b="0" i="0" u="none" strike="noStrike" cap="none">
                <a:solidFill>
                  <a:schemeClr val="lt2"/>
                </a:solidFill>
                <a:latin typeface="Cutive"/>
                <a:ea typeface="Cutive"/>
                <a:cs typeface="Cutive"/>
                <a:sym typeface="Cutive"/>
              </a:rPr>
              <a:t>4. Igneous Rocks: </a:t>
            </a:r>
            <a:br>
              <a:rPr lang="en-US" sz="3600" b="0" i="0" u="none" strike="noStrike" cap="none">
                <a:solidFill>
                  <a:schemeClr val="lt2"/>
                </a:solidFill>
                <a:latin typeface="Cutive"/>
                <a:ea typeface="Cutive"/>
                <a:cs typeface="Cutive"/>
                <a:sym typeface="Cutive"/>
              </a:rPr>
            </a:br>
            <a:r>
              <a:rPr lang="en-US" sz="3600" b="0" i="0" u="none" strike="noStrike" cap="none">
                <a:solidFill>
                  <a:schemeClr val="lt2"/>
                </a:solidFill>
                <a:latin typeface="Cutive"/>
                <a:ea typeface="Cutive"/>
                <a:cs typeface="Cutive"/>
                <a:sym typeface="Cutive"/>
              </a:rPr>
              <a:t>Crystal size &amp; Cooling Time</a:t>
            </a:r>
          </a:p>
        </p:txBody>
      </p:sp>
      <p:graphicFrame>
        <p:nvGraphicFramePr>
          <p:cNvPr id="194" name="Shape 194"/>
          <p:cNvGraphicFramePr/>
          <p:nvPr/>
        </p:nvGraphicFramePr>
        <p:xfrm>
          <a:off x="533400" y="1905000"/>
          <a:ext cx="8229600" cy="401317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905000"/>
                <a:gridCol w="2971800"/>
                <a:gridCol w="3352800"/>
              </a:tblGrid>
              <a:tr h="381000"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Location of Rock</a:t>
                      </a:r>
                    </a:p>
                  </a:txBody>
                  <a:tcPr marL="0" marR="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159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63416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46341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Intrusive (in earth)</a:t>
                      </a:r>
                    </a:p>
                  </a:txBody>
                  <a:tcPr marL="0" marR="0" marT="45700" marB="45700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63416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46341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Extrusive (earth surface)</a:t>
                      </a:r>
                    </a:p>
                  </a:txBody>
                  <a:tcPr marL="0" marR="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EFF"/>
                    </a:solidFill>
                  </a:tcPr>
                </a:tc>
              </a:tr>
              <a:tr h="1463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63416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46341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Crystal Size</a:t>
                      </a:r>
                    </a:p>
                  </a:txBody>
                  <a:tcPr marL="0" marR="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63416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46341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Large crystals</a:t>
                      </a:r>
                    </a:p>
                  </a:txBody>
                  <a:tcPr marL="0" marR="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63416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46341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Small crystals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46341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46341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46341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b="0" i="0" u="none" strike="noStrike" cap="none">
                        <a:solidFill>
                          <a:srgbClr val="46341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F"/>
                    </a:solidFill>
                  </a:tcPr>
                </a:tc>
              </a:tr>
              <a:tr h="725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63416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46341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Picture</a:t>
                      </a:r>
                    </a:p>
                  </a:txBody>
                  <a:tcPr marL="0" marR="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EFF"/>
                    </a:solidFill>
                  </a:tcPr>
                </a:tc>
              </a:tr>
              <a:tr h="727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63416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46341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Cooling time</a:t>
                      </a:r>
                    </a:p>
                  </a:txBody>
                  <a:tcPr marL="0" marR="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63416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46341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Longer cooling time</a:t>
                      </a:r>
                    </a:p>
                  </a:txBody>
                  <a:tcPr marL="0" marR="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63416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46341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Shorter cooling time</a:t>
                      </a:r>
                    </a:p>
                  </a:txBody>
                  <a:tcPr marL="0" marR="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F"/>
                    </a:solidFill>
                  </a:tcPr>
                </a:tc>
              </a:tr>
            </a:tbl>
          </a:graphicData>
        </a:graphic>
      </p:graphicFrame>
      <p:pic>
        <p:nvPicPr>
          <p:cNvPr id="195" name="Shape 195" descr="diori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71800" y="3581400"/>
            <a:ext cx="1904999" cy="1428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Shape 196" descr="basal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67400" y="3581400"/>
            <a:ext cx="2108200" cy="1447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490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Description of Igneous Rocks: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Contains bubble-like holes</a:t>
            </a:r>
          </a:p>
          <a:p>
            <a:r>
              <a:rPr lang="en-US" dirty="0" smtClean="0"/>
              <a:t>Hard</a:t>
            </a:r>
          </a:p>
          <a:p>
            <a:r>
              <a:rPr lang="en-US" dirty="0" smtClean="0"/>
              <a:t> Bubbly texture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3771900"/>
            <a:ext cx="41148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37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utive"/>
              <a:buNone/>
            </a:pPr>
            <a:r>
              <a:rPr lang="en-US" sz="7200" b="0" i="0" u="none" strike="noStrike" cap="none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Sedimentary Rock</a:t>
            </a:r>
          </a:p>
        </p:txBody>
      </p:sp>
    </p:spTree>
    <p:extLst>
      <p:ext uri="{BB962C8B-B14F-4D97-AF65-F5344CB8AC3E}">
        <p14:creationId xmlns:p14="http://schemas.microsoft.com/office/powerpoint/2010/main" val="386641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ＭＳ Ｐ明朝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Flow.thmx</Template>
  <TotalTime>925</TotalTime>
  <Words>826</Words>
  <Application>Microsoft Office PowerPoint</Application>
  <PresentationFormat>On-screen Show (4:3)</PresentationFormat>
  <Paragraphs>147</Paragraphs>
  <Slides>34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Calibri</vt:lpstr>
      <vt:lpstr>Constantia</vt:lpstr>
      <vt:lpstr>Cutive</vt:lpstr>
      <vt:lpstr>Ultra</vt:lpstr>
      <vt:lpstr>Wingdings</vt:lpstr>
      <vt:lpstr>Wingdings 2</vt:lpstr>
      <vt:lpstr>Flow</vt:lpstr>
      <vt:lpstr>Grab the note sheet from the front. Discuss what a rock is with your table. </vt:lpstr>
      <vt:lpstr>What is a Rock?</vt:lpstr>
      <vt:lpstr>How are rocks formed?</vt:lpstr>
      <vt:lpstr>PowerPoint Presentation</vt:lpstr>
      <vt:lpstr>Magma &amp; Lava form different types of igneous rock</vt:lpstr>
      <vt:lpstr>Intrusive Vs. Extrusive</vt:lpstr>
      <vt:lpstr>4. Igneous Rocks:  Crystal size &amp; Cooling Time</vt:lpstr>
      <vt:lpstr>Description of Igneous Rocks:</vt:lpstr>
      <vt:lpstr>PowerPoint Presentation</vt:lpstr>
      <vt:lpstr>Some rocks form from rock particles</vt:lpstr>
      <vt:lpstr>How do sedimentary rocks form?</vt:lpstr>
      <vt:lpstr>Sedimentation Process</vt:lpstr>
      <vt:lpstr>Sedimentary rock layers</vt:lpstr>
      <vt:lpstr>Rock layers </vt:lpstr>
      <vt:lpstr>Some rocks form from plants or shells</vt:lpstr>
      <vt:lpstr>Limestone formation</vt:lpstr>
      <vt:lpstr>Description of Sedimentary:</vt:lpstr>
      <vt:lpstr>Sedimentary Examples:</vt:lpstr>
      <vt:lpstr>PowerPoint Presentation</vt:lpstr>
      <vt:lpstr>Metamorphic Rocks</vt:lpstr>
      <vt:lpstr>9. Examples of Metamorphic Rocks</vt:lpstr>
      <vt:lpstr>Examples of Metamorphic Rocks</vt:lpstr>
      <vt:lpstr>Examples of Metamorphic Rocks</vt:lpstr>
      <vt:lpstr>Description of Metamorphic:</vt:lpstr>
      <vt:lpstr>10. When a rock forms does it stay that way forever?</vt:lpstr>
      <vt:lpstr>Get out your rock cycle diagram from Tuesday. Try to complete it using your vocabulary words and the word bank. </vt:lpstr>
      <vt:lpstr>3 Rock Types Review</vt:lpstr>
      <vt:lpstr>PowerPoint Presentation</vt:lpstr>
      <vt:lpstr>11. Rock Cycle </vt:lpstr>
      <vt:lpstr>Rock Cycle animation - link </vt:lpstr>
      <vt:lpstr>Grab the lab sheet from the front and write your name on it. Then answer the following questions with your table. Have out your rock cycle from yesterday as well. </vt:lpstr>
      <vt:lpstr>PowerPoint Presentation</vt:lpstr>
      <vt:lpstr>https://www.youtube.com/watch?v=s8BUc4zEUyw   Rock Odyssey  </vt:lpstr>
      <vt:lpstr>Rock Cycle Vocabulary</vt:lpstr>
    </vt:vector>
  </TitlesOfParts>
  <Company>WCPSS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Rock Cycle</dc:title>
  <dc:creator>Wake County Public Schools</dc:creator>
  <cp:lastModifiedBy>Natalie Farinholt</cp:lastModifiedBy>
  <cp:revision>46</cp:revision>
  <dcterms:created xsi:type="dcterms:W3CDTF">2012-04-22T23:37:51Z</dcterms:created>
  <dcterms:modified xsi:type="dcterms:W3CDTF">2017-09-16T21:02:43Z</dcterms:modified>
</cp:coreProperties>
</file>