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65" r:id="rId6"/>
    <p:sldId id="268" r:id="rId7"/>
    <p:sldId id="259" r:id="rId8"/>
    <p:sldId id="260" r:id="rId9"/>
    <p:sldId id="269" r:id="rId10"/>
    <p:sldId id="261" r:id="rId11"/>
    <p:sldId id="262" r:id="rId12"/>
    <p:sldId id="263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Eh5BpSnBBw&amp;app=desktop" TargetMode="External"/><Relationship Id="rId2" Type="http://schemas.openxmlformats.org/officeDocument/2006/relationships/hyperlink" Target="http://htwins.net/scale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meo.com/139407849" TargetMode="External"/><Relationship Id="rId4" Type="http://schemas.openxmlformats.org/officeDocument/2006/relationships/hyperlink" Target="https://www.youtube.com/watch?v=Iy7NzjCmUf0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se.ssl.berkeley.edu/AtHomeAstronomy/activity_1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Eh5BpSnBB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3655" y="1964268"/>
            <a:ext cx="8716470" cy="2421464"/>
          </a:xfrm>
        </p:spPr>
        <p:txBody>
          <a:bodyPr/>
          <a:lstStyle/>
          <a:p>
            <a:r>
              <a:rPr lang="en-US" dirty="0" smtClean="0"/>
              <a:t>How big? How old? How far?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you think everything in the sky is older than human history? Older than life on Earth?</a:t>
            </a:r>
          </a:p>
          <a:p>
            <a:r>
              <a:rPr lang="en-US" sz="2400" dirty="0" smtClean="0"/>
              <a:t>Three of these are pictures of objects in our solar system. Do you think they are similar in age?</a:t>
            </a:r>
          </a:p>
          <a:p>
            <a:r>
              <a:rPr lang="en-US" sz="2400" dirty="0" smtClean="0"/>
              <a:t>We know that the cluster of galaxies is farthest from us. Does this tell us anything about its age?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45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13490"/>
            <a:ext cx="10131425" cy="46192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Great Pyramid of Giza: 4.5 thousand years</a:t>
            </a:r>
          </a:p>
          <a:p>
            <a:r>
              <a:rPr lang="en-US" sz="2800" dirty="0" smtClean="0"/>
              <a:t>Pleiades: 100 million years</a:t>
            </a:r>
          </a:p>
          <a:p>
            <a:r>
              <a:rPr lang="en-US" sz="2800" dirty="0" smtClean="0"/>
              <a:t>Stegosaurus: 150 million years</a:t>
            </a:r>
          </a:p>
          <a:p>
            <a:r>
              <a:rPr lang="en-US" sz="2800" dirty="0" smtClean="0"/>
              <a:t>Moon: 4.5 billion years</a:t>
            </a:r>
          </a:p>
          <a:p>
            <a:r>
              <a:rPr lang="en-US" sz="2800" dirty="0" smtClean="0"/>
              <a:t>Earth: 4.5 billion years</a:t>
            </a:r>
          </a:p>
          <a:p>
            <a:r>
              <a:rPr lang="en-US" sz="2800" dirty="0" smtClean="0"/>
              <a:t>Sun: 4.5 billion years</a:t>
            </a:r>
          </a:p>
          <a:p>
            <a:r>
              <a:rPr lang="en-US" sz="2800" dirty="0" smtClean="0"/>
              <a:t>Hubble Deep Field: 12 billion years?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67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20869"/>
            <a:ext cx="10131425" cy="1456267"/>
          </a:xfrm>
        </p:spPr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930166"/>
            <a:ext cx="10131425" cy="575441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Universe: Generally speaking means everything. Scientists usually mean observable, what technology has enabled us to see.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Galaxy: An assembly of stars and related matter and gas, all held together by mutual gravity.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Star: Formed by a spinning cloud of dust and gas that collapses under its own gravity.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Planet: An orbiting body large enough to dominate the neighborhood of its orbit.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Moon: A natural satellite of a planet. Our moon is one of at least ninety moons in our solar system.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02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://htwins.net/scale2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www.youtube.com/watch?v=1Eh5BpSnBBw&amp;app=desktop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www.youtube.com/watch?v=Iy7NzjCmUf0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vimeo.com/139407849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60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Solar System </a:t>
            </a:r>
            <a:r>
              <a:rPr lang="en-US"/>
              <a:t>scale activity</a:t>
            </a:r>
            <a:br>
              <a:rPr lang="en-US"/>
            </a:br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cse.ssl.berkeley.edu/AtHomeAstronomy/activity_10.html</a:t>
            </a:r>
            <a:r>
              <a:rPr lang="en-US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549587"/>
              </p:ext>
            </p:extLst>
          </p:nvPr>
        </p:nvGraphicFramePr>
        <p:xfrm>
          <a:off x="4124705" y="2193053"/>
          <a:ext cx="1967274" cy="4010577"/>
        </p:xfrm>
        <a:graphic>
          <a:graphicData uri="http://schemas.openxmlformats.org/drawingml/2006/table">
            <a:tbl>
              <a:tblPr/>
              <a:tblGrid>
                <a:gridCol w="983637"/>
                <a:gridCol w="983637"/>
              </a:tblGrid>
              <a:tr h="21232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, Arial, Helvetica, sans-serif"/>
                        </a:rPr>
                        <a:t>Smaller Scale Model</a:t>
                      </a:r>
                      <a:endParaRPr lang="en-US" sz="1200" dirty="0"/>
                    </a:p>
                  </a:txBody>
                  <a:tcPr marL="12947" marR="12947" marT="12947" marB="1294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448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latin typeface="Verdana, Arial, Helvetica, sans-serif"/>
                        </a:rPr>
                        <a:t>Planet</a:t>
                      </a:r>
                      <a:endParaRPr lang="en-US" sz="1200" dirty="0"/>
                    </a:p>
                  </a:txBody>
                  <a:tcPr marL="12947" marR="12947" marT="12947" marB="1294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latin typeface="Verdana, Arial, Helvetica, sans-serif"/>
                        </a:rPr>
                        <a:t>Distance to Sun</a:t>
                      </a:r>
                      <a:r>
                        <a:rPr lang="en-US" sz="1200">
                          <a:latin typeface="Verdana, Arial, Helvetica, sans-serif"/>
                        </a:rPr>
                        <a:t> </a:t>
                      </a:r>
                      <a:br>
                        <a:rPr lang="en-US" sz="1200">
                          <a:latin typeface="Verdana, Arial, Helvetica, sans-serif"/>
                        </a:rPr>
                      </a:br>
                      <a:r>
                        <a:rPr lang="en-US" sz="1200">
                          <a:latin typeface="Verdana, Arial, Helvetica, sans-serif"/>
                        </a:rPr>
                        <a:t>in sheets</a:t>
                      </a:r>
                      <a:br>
                        <a:rPr lang="en-US" sz="1200">
                          <a:latin typeface="Verdana, Arial, Helvetica, sans-serif"/>
                        </a:rPr>
                      </a:br>
                      <a:r>
                        <a:rPr lang="en-US" sz="1200">
                          <a:latin typeface="Verdana, Arial, Helvetica, sans-serif"/>
                        </a:rPr>
                        <a:t/>
                      </a:r>
                      <a:br>
                        <a:rPr lang="en-US" sz="1200">
                          <a:latin typeface="Verdana, Arial, Helvetica, sans-serif"/>
                        </a:rPr>
                      </a:br>
                      <a:r>
                        <a:rPr lang="en-US" sz="1200">
                          <a:latin typeface="Verdana, Arial, Helvetica, sans-serif"/>
                        </a:rPr>
                        <a:t>(18,709,074 miles/sheet)</a:t>
                      </a:r>
                      <a:endParaRPr lang="en-US" sz="1200"/>
                    </a:p>
                  </a:txBody>
                  <a:tcPr marL="12947" marR="12947" marT="12947" marB="12947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213620"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latin typeface="Verdana, Arial, Helvetica, sans-serif"/>
                        </a:rPr>
                        <a:t>Mercury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latin typeface="Verdana, Arial, Helvetica, sans-serif"/>
                        </a:rPr>
                        <a:t>1.9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13620"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latin typeface="Verdana, Arial, Helvetica, sans-serif"/>
                        </a:rPr>
                        <a:t>Venus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Verdana, Arial, Helvetica, sans-serif"/>
                        </a:rPr>
                        <a:t>3.6</a:t>
                      </a:r>
                      <a:endParaRPr lang="en-US" sz="1200" dirty="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13620"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latin typeface="Verdana, Arial, Helvetica, sans-serif"/>
                        </a:rPr>
                        <a:t>Earth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latin typeface="Verdana, Arial, Helvetica, sans-serif"/>
                        </a:rPr>
                        <a:t>5.0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13620"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latin typeface="Verdana, Arial, Helvetica, sans-serif"/>
                        </a:rPr>
                        <a:t>Mars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latin typeface="Verdana, Arial, Helvetica, sans-serif"/>
                        </a:rPr>
                        <a:t>7.6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13620"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latin typeface="Verdana, Arial, Helvetica, sans-serif"/>
                        </a:rPr>
                        <a:t>Jupiter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latin typeface="Verdana, Arial, Helvetica, sans-serif"/>
                        </a:rPr>
                        <a:t>25.9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13620"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latin typeface="Verdana, Arial, Helvetica, sans-serif"/>
                        </a:rPr>
                        <a:t>Saturn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latin typeface="Verdana, Arial, Helvetica, sans-serif"/>
                        </a:rPr>
                        <a:t>47.5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398757"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latin typeface="Verdana, Arial, Helvetica, sans-serif"/>
                        </a:rPr>
                        <a:t>Uranus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latin typeface="Verdana, Arial, Helvetica, sans-serif"/>
                        </a:rPr>
                        <a:t>95.4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398757">
                <a:tc>
                  <a:txBody>
                    <a:bodyPr/>
                    <a:lstStyle/>
                    <a:p>
                      <a:pPr algn="r"/>
                      <a:r>
                        <a:rPr lang="en-US" sz="1200" b="1">
                          <a:latin typeface="Verdana, Arial, Helvetica, sans-serif"/>
                        </a:rPr>
                        <a:t>Neptune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latin typeface="Verdana, Arial, Helvetica, sans-serif"/>
                        </a:rPr>
                        <a:t>150.0</a:t>
                      </a:r>
                      <a:endParaRPr lang="en-US" sz="120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13620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latin typeface="Verdana" panose="020B0604030504040204" pitchFamily="34" charset="0"/>
                        </a:rPr>
                        <a:t>The Sun's diameter in inches (at this scale) is 0.208 in</a:t>
                      </a:r>
                      <a:endParaRPr lang="en-US" sz="1200" dirty="0"/>
                    </a:p>
                  </a:txBody>
                  <a:tcPr marL="12947" marR="12947" marT="12947" marB="12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66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576" y="1964268"/>
            <a:ext cx="11333409" cy="2421464"/>
          </a:xfrm>
        </p:spPr>
        <p:txBody>
          <a:bodyPr/>
          <a:lstStyle/>
          <a:p>
            <a:r>
              <a:rPr lang="en-US" dirty="0" smtClean="0"/>
              <a:t>How big? </a:t>
            </a:r>
            <a:r>
              <a:rPr lang="en-US" dirty="0" smtClean="0"/>
              <a:t>Put the cards in the correct order from smallest to biggest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The moon revolves around Earth, and Earth and Saturn are planets that revolve around the Sun. What might this tell us about the size of Earth, Moon, and the Sun?</a:t>
            </a:r>
          </a:p>
          <a:p>
            <a:r>
              <a:rPr lang="en-US" sz="2400" dirty="0" smtClean="0"/>
              <a:t>In addition to its rings, Saturn has at least sixty moons. What might this tell us about its size in relation to Earth?</a:t>
            </a:r>
          </a:p>
          <a:p>
            <a:r>
              <a:rPr lang="en-US" sz="2400" dirty="0" smtClean="0"/>
              <a:t>The Sun is a star in our galaxy. The Pleiades is a cluster, or group, of stars in our galaxy.</a:t>
            </a:r>
          </a:p>
          <a:p>
            <a:r>
              <a:rPr lang="en-US" sz="2400" dirty="0" smtClean="0"/>
              <a:t>Hubble is a cluster of galaxies. What can this tell us?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61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39615"/>
            <a:ext cx="10131425" cy="48715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Moon: 2 thousand miles in diameter</a:t>
            </a:r>
          </a:p>
          <a:p>
            <a:r>
              <a:rPr lang="en-US" sz="2800" dirty="0" smtClean="0"/>
              <a:t>Earth: 8 thousand miles in diameter</a:t>
            </a:r>
          </a:p>
          <a:p>
            <a:r>
              <a:rPr lang="en-US" sz="2800" dirty="0" smtClean="0"/>
              <a:t>Saturn: 75 thousand miles in diameter</a:t>
            </a:r>
          </a:p>
          <a:p>
            <a:r>
              <a:rPr lang="en-US" sz="2800" dirty="0" smtClean="0"/>
              <a:t>Sun: 875 thousand miles in diameter</a:t>
            </a:r>
          </a:p>
          <a:p>
            <a:r>
              <a:rPr lang="en-US" sz="2800" dirty="0" smtClean="0"/>
              <a:t>Pleiades: 60 trillion miles across</a:t>
            </a:r>
          </a:p>
          <a:p>
            <a:r>
              <a:rPr lang="en-US" sz="2800" dirty="0" smtClean="0"/>
              <a:t>Milky Way: 600 thousand trillion miles across</a:t>
            </a:r>
          </a:p>
          <a:p>
            <a:r>
              <a:rPr lang="en-US" sz="2800" dirty="0" smtClean="0"/>
              <a:t>Hubble Deep Field: 600 million trillion miles across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65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www.youtube.com/watch?v=1Eh5BpSnBBw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0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576" y="1964268"/>
            <a:ext cx="11333409" cy="2421464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Far? </a:t>
            </a:r>
            <a:r>
              <a:rPr lang="en-US" dirty="0" smtClean="0"/>
              <a:t>Put the cards in the correct order from Closest to Farthest from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now know the size of the Moon and the Sun. You know how they look in the sky. What can this tell us about their distance?</a:t>
            </a:r>
          </a:p>
          <a:p>
            <a:r>
              <a:rPr lang="en-US" sz="2400" dirty="0" smtClean="0"/>
              <a:t>Saturn takes 10 thousand Earth days to orbit the Sun. Pluto takes 90 thousand Earth days. What can this tell us about their distance?</a:t>
            </a:r>
          </a:p>
          <a:p>
            <a:r>
              <a:rPr lang="en-US" sz="2400" dirty="0" smtClean="0"/>
              <a:t>The Pleiades, or “Seven Sisters,” can be seen with the naked eye.</a:t>
            </a:r>
          </a:p>
          <a:p>
            <a:r>
              <a:rPr lang="en-US" sz="2400" dirty="0" smtClean="0"/>
              <a:t>The Whirlpool Galaxy can be seen (as a little </a:t>
            </a:r>
            <a:r>
              <a:rPr lang="en-US" sz="2400" dirty="0" err="1" smtClean="0"/>
              <a:t>fuzzball</a:t>
            </a:r>
            <a:r>
              <a:rPr lang="en-US" sz="2400" dirty="0"/>
              <a:t> </a:t>
            </a:r>
            <a:r>
              <a:rPr lang="en-US" sz="2400" dirty="0" smtClean="0"/>
              <a:t>of light) with binoculars. </a:t>
            </a:r>
          </a:p>
          <a:p>
            <a:r>
              <a:rPr lang="en-US" sz="2400" dirty="0" smtClean="0"/>
              <a:t>The Hubble cluster of galaxies was discovered by the Hubble Space Telescope in the 1990s. What can this tell us about its distance?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08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39615"/>
            <a:ext cx="10131425" cy="41515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Moon: 240 thousand miles on average</a:t>
            </a:r>
          </a:p>
          <a:p>
            <a:r>
              <a:rPr lang="en-US" sz="2800" dirty="0" smtClean="0"/>
              <a:t>Sun: 93 million miles on average</a:t>
            </a:r>
          </a:p>
          <a:p>
            <a:r>
              <a:rPr lang="en-US" sz="2800" dirty="0" smtClean="0"/>
              <a:t>Saturn: 120 million miles at closest</a:t>
            </a:r>
          </a:p>
          <a:p>
            <a:r>
              <a:rPr lang="en-US" sz="2800" dirty="0" smtClean="0"/>
              <a:t>Pluto: 2.6 billion miles at closest</a:t>
            </a:r>
          </a:p>
          <a:p>
            <a:r>
              <a:rPr lang="en-US" sz="2800" dirty="0" smtClean="0"/>
              <a:t>Pleiades: 2,400 trillion miles </a:t>
            </a:r>
          </a:p>
          <a:p>
            <a:r>
              <a:rPr lang="en-US" sz="2800" dirty="0" smtClean="0"/>
              <a:t>Whirlpool Galaxy: 200 million trillion miles</a:t>
            </a:r>
          </a:p>
          <a:p>
            <a:r>
              <a:rPr lang="en-US" sz="2800" dirty="0" smtClean="0"/>
              <a:t>Hubble Deep Field: 30 billion trillion miles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29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576" y="1964268"/>
            <a:ext cx="11333409" cy="2421464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Old? </a:t>
            </a:r>
            <a:r>
              <a:rPr lang="en-US" dirty="0" smtClean="0"/>
              <a:t>Put the cards in the correct order from Youngest to oldest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2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486</TotalTime>
  <Words>569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Verdana, Arial, Helvetica, sans-serif</vt:lpstr>
      <vt:lpstr>Celestial</vt:lpstr>
      <vt:lpstr>How big? How old? How far?</vt:lpstr>
      <vt:lpstr>How big? Put the cards in the correct order from smallest to biggest </vt:lpstr>
      <vt:lpstr>Clues:</vt:lpstr>
      <vt:lpstr>Size:</vt:lpstr>
      <vt:lpstr>PowerPoint Presentation</vt:lpstr>
      <vt:lpstr>How Far? Put the cards in the correct order from Closest to Farthest from Earth</vt:lpstr>
      <vt:lpstr>Clues: </vt:lpstr>
      <vt:lpstr>Distance:</vt:lpstr>
      <vt:lpstr>How Old? Put the cards in the correct order from Youngest to oldest </vt:lpstr>
      <vt:lpstr>Clues:</vt:lpstr>
      <vt:lpstr>Age:</vt:lpstr>
      <vt:lpstr>Vocab</vt:lpstr>
      <vt:lpstr>PowerPoint Presentation</vt:lpstr>
      <vt:lpstr>Solar System scale activity http://cse.ssl.berkeley.edu/AtHomeAstronomy/activity_10.html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big? How old? How far?</dc:title>
  <dc:creator>Caitlin McAveney</dc:creator>
  <cp:lastModifiedBy>Natalie Farinholt</cp:lastModifiedBy>
  <cp:revision>11</cp:revision>
  <dcterms:created xsi:type="dcterms:W3CDTF">2016-05-19T10:53:56Z</dcterms:created>
  <dcterms:modified xsi:type="dcterms:W3CDTF">2017-05-21T23:00:00Z</dcterms:modified>
</cp:coreProperties>
</file>