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7" r:id="rId2"/>
    <p:sldId id="292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9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91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67" r:id="rId35"/>
    <p:sldId id="268" r:id="rId36"/>
    <p:sldId id="289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FFCC00"/>
    <a:srgbClr val="808080"/>
    <a:srgbClr val="777777"/>
    <a:srgbClr val="4D4D4D"/>
    <a:srgbClr val="292929"/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0" y="0"/>
            <a:ext cx="46926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>
                <a:solidFill>
                  <a:schemeClr val="bg1"/>
                </a:solidFill>
                <a:latin typeface="Arial" charset="0"/>
              </a:rPr>
              <a:t>© Mark E. Damon - All Rights Reserved</a:t>
            </a:r>
            <a:endParaRPr lang="en-US" b="1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TEMP\GAMESF~1\COMPLE~1\WHOWAN~1\Lets%20Play%20Theme.wav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TEMP\GAMESF~1\WHOWAN~1\Regis%20Walks%20In.wav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TEMP\GAMESF~1\WHOWAN~1\Regis%20Walks%20In.wav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%20Documents\Student%20Teaching\Who%20Wants%20to%20Be\Lets%20Play%20Theme.wav" TargetMode="Externa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TEMP\GAMESF~1\COMPLE~1\WHOWAN~1\Value%20of%20Next%20Question.wa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867400" y="1508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943600" y="1492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943600" y="1812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943600" y="2117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943600" y="2422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943600" y="2727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5943600" y="3032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943600" y="3336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5943600" y="3641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43600" y="3946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943600" y="4251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943600" y="4556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5943600" y="4860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5943600" y="5165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5943600" y="5470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5943600" y="5775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6781800" y="1508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6781800" y="1828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6781800" y="2133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6781800" y="243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6781800" y="2743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6781800" y="3048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6781800" y="3352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6781800" y="3657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6781800" y="3962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6781800" y="4267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6781800" y="4572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6781800" y="4876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6781800" y="5181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6781800" y="5486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6781800" y="5791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82" name="Oval 34"/>
          <p:cNvSpPr>
            <a:spLocks noChangeArrowheads="1"/>
          </p:cNvSpPr>
          <p:nvPr/>
        </p:nvSpPr>
        <p:spPr bwMode="auto">
          <a:xfrm>
            <a:off x="6477000" y="5927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3" name="Oval 35"/>
          <p:cNvSpPr>
            <a:spLocks noChangeArrowheads="1"/>
          </p:cNvSpPr>
          <p:nvPr/>
        </p:nvSpPr>
        <p:spPr bwMode="auto">
          <a:xfrm>
            <a:off x="6477000" y="5622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4" name="Oval 36"/>
          <p:cNvSpPr>
            <a:spLocks noChangeArrowheads="1"/>
          </p:cNvSpPr>
          <p:nvPr/>
        </p:nvSpPr>
        <p:spPr bwMode="auto">
          <a:xfrm>
            <a:off x="6477000" y="5318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5" name="Oval 37"/>
          <p:cNvSpPr>
            <a:spLocks noChangeArrowheads="1"/>
          </p:cNvSpPr>
          <p:nvPr/>
        </p:nvSpPr>
        <p:spPr bwMode="auto">
          <a:xfrm>
            <a:off x="6477000" y="5013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6" name="Oval 38"/>
          <p:cNvSpPr>
            <a:spLocks noChangeArrowheads="1"/>
          </p:cNvSpPr>
          <p:nvPr/>
        </p:nvSpPr>
        <p:spPr bwMode="auto">
          <a:xfrm>
            <a:off x="6477000" y="4708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7" name="Oval 39"/>
          <p:cNvSpPr>
            <a:spLocks noChangeArrowheads="1"/>
          </p:cNvSpPr>
          <p:nvPr/>
        </p:nvSpPr>
        <p:spPr bwMode="auto">
          <a:xfrm>
            <a:off x="6477000" y="4403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8" name="Oval 40"/>
          <p:cNvSpPr>
            <a:spLocks noChangeArrowheads="1"/>
          </p:cNvSpPr>
          <p:nvPr/>
        </p:nvSpPr>
        <p:spPr bwMode="auto">
          <a:xfrm>
            <a:off x="6477000" y="4098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9" name="Oval 41"/>
          <p:cNvSpPr>
            <a:spLocks noChangeArrowheads="1"/>
          </p:cNvSpPr>
          <p:nvPr/>
        </p:nvSpPr>
        <p:spPr bwMode="auto">
          <a:xfrm>
            <a:off x="6477000" y="3794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0" name="Oval 42"/>
          <p:cNvSpPr>
            <a:spLocks noChangeArrowheads="1"/>
          </p:cNvSpPr>
          <p:nvPr/>
        </p:nvSpPr>
        <p:spPr bwMode="auto">
          <a:xfrm>
            <a:off x="6477000" y="3489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1" name="Oval 43"/>
          <p:cNvSpPr>
            <a:spLocks noChangeArrowheads="1"/>
          </p:cNvSpPr>
          <p:nvPr/>
        </p:nvSpPr>
        <p:spPr bwMode="auto">
          <a:xfrm>
            <a:off x="6477000" y="3184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92" name="Oval 44"/>
          <p:cNvSpPr>
            <a:spLocks noChangeArrowheads="1"/>
          </p:cNvSpPr>
          <p:nvPr/>
        </p:nvSpPr>
        <p:spPr bwMode="auto">
          <a:xfrm>
            <a:off x="6477000" y="2879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3" name="Oval 45"/>
          <p:cNvSpPr>
            <a:spLocks noChangeArrowheads="1"/>
          </p:cNvSpPr>
          <p:nvPr/>
        </p:nvSpPr>
        <p:spPr bwMode="auto">
          <a:xfrm>
            <a:off x="6477000" y="2574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4" name="Oval 46"/>
          <p:cNvSpPr>
            <a:spLocks noChangeArrowheads="1"/>
          </p:cNvSpPr>
          <p:nvPr/>
        </p:nvSpPr>
        <p:spPr bwMode="auto">
          <a:xfrm>
            <a:off x="6477000" y="2270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5" name="Oval 47"/>
          <p:cNvSpPr>
            <a:spLocks noChangeArrowheads="1"/>
          </p:cNvSpPr>
          <p:nvPr/>
        </p:nvSpPr>
        <p:spPr bwMode="auto">
          <a:xfrm>
            <a:off x="6477000" y="1965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6" name="Oval 48"/>
          <p:cNvSpPr>
            <a:spLocks noChangeArrowheads="1"/>
          </p:cNvSpPr>
          <p:nvPr/>
        </p:nvSpPr>
        <p:spPr bwMode="auto">
          <a:xfrm>
            <a:off x="6477000" y="1660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306388" y="2012950"/>
            <a:ext cx="52578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>
                <a:solidFill>
                  <a:schemeClr val="bg1"/>
                </a:solidFill>
                <a:latin typeface="Arial" charset="0"/>
              </a:rPr>
              <a:t>Welcome to</a:t>
            </a:r>
            <a:br>
              <a:rPr lang="en-US" sz="5400">
                <a:solidFill>
                  <a:schemeClr val="bg1"/>
                </a:solidFill>
                <a:latin typeface="Arial" charset="0"/>
              </a:rPr>
            </a:br>
            <a:r>
              <a:rPr lang="en-US" sz="540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5400">
                <a:solidFill>
                  <a:schemeClr val="bg1"/>
                </a:solidFill>
                <a:latin typeface="Arial" charset="0"/>
              </a:rPr>
            </a:br>
            <a:r>
              <a:rPr lang="en-US" sz="54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5400" b="1" i="1">
                <a:solidFill>
                  <a:schemeClr val="bg1"/>
                </a:solidFill>
                <a:latin typeface="Arial" charset="0"/>
              </a:rPr>
              <a:t>Who Wants to be a Millionaire</a:t>
            </a:r>
            <a:endParaRPr lang="en-US" sz="5400">
              <a:solidFill>
                <a:schemeClr val="bg1"/>
              </a:solidFill>
            </a:endParaRPr>
          </a:p>
        </p:txBody>
      </p:sp>
      <p:sp>
        <p:nvSpPr>
          <p:cNvPr id="2098" name="Oval 50"/>
          <p:cNvSpPr>
            <a:spLocks noChangeArrowheads="1"/>
          </p:cNvSpPr>
          <p:nvPr/>
        </p:nvSpPr>
        <p:spPr bwMode="auto">
          <a:xfrm>
            <a:off x="4953000" y="533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9" name="Oval 51"/>
          <p:cNvSpPr>
            <a:spLocks noChangeArrowheads="1"/>
          </p:cNvSpPr>
          <p:nvPr/>
        </p:nvSpPr>
        <p:spPr bwMode="auto">
          <a:xfrm>
            <a:off x="7848600" y="533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0" name="Oval 52"/>
          <p:cNvSpPr>
            <a:spLocks noChangeArrowheads="1"/>
          </p:cNvSpPr>
          <p:nvPr/>
        </p:nvSpPr>
        <p:spPr bwMode="auto">
          <a:xfrm>
            <a:off x="6400800" y="533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5137150" y="673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2102" name="Picture 5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6750050" y="565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3" name="AutoShape 55"/>
          <p:cNvSpPr>
            <a:spLocks noChangeArrowheads="1"/>
          </p:cNvSpPr>
          <p:nvPr/>
        </p:nvSpPr>
        <p:spPr bwMode="auto">
          <a:xfrm rot="5400000">
            <a:off x="8023225" y="800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4" name="Oval 56"/>
          <p:cNvSpPr>
            <a:spLocks noChangeArrowheads="1"/>
          </p:cNvSpPr>
          <p:nvPr/>
        </p:nvSpPr>
        <p:spPr bwMode="auto">
          <a:xfrm>
            <a:off x="8099425" y="647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5" name="AutoShape 57"/>
          <p:cNvSpPr>
            <a:spLocks noChangeArrowheads="1"/>
          </p:cNvSpPr>
          <p:nvPr/>
        </p:nvSpPr>
        <p:spPr bwMode="auto">
          <a:xfrm rot="5400000">
            <a:off x="8328025" y="876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6" name="Oval 58"/>
          <p:cNvSpPr>
            <a:spLocks noChangeArrowheads="1"/>
          </p:cNvSpPr>
          <p:nvPr/>
        </p:nvSpPr>
        <p:spPr bwMode="auto">
          <a:xfrm>
            <a:off x="8404225" y="723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7" name="AutoShape 59"/>
          <p:cNvSpPr>
            <a:spLocks noChangeArrowheads="1"/>
          </p:cNvSpPr>
          <p:nvPr/>
        </p:nvSpPr>
        <p:spPr bwMode="auto">
          <a:xfrm rot="5400000">
            <a:off x="8632825" y="800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8" name="Oval 60"/>
          <p:cNvSpPr>
            <a:spLocks noChangeArrowheads="1"/>
          </p:cNvSpPr>
          <p:nvPr/>
        </p:nvSpPr>
        <p:spPr bwMode="auto">
          <a:xfrm>
            <a:off x="8709025" y="647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138" name="Lets Play Them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1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9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" showWhenStopped="0">
                <p:cTn id="1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38"/>
                </p:tgtEl>
              </p:cMediaNode>
            </p:audio>
          </p:childTnLst>
        </p:cTn>
      </p:par>
    </p:tnLst>
    <p:bldLst>
      <p:bldP spid="312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571875" y="45608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6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8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1279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0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1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2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3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284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5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6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7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8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289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0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1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2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3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1294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5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6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7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8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1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2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3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5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6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7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308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9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0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1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1314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3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314"/>
                </p:tgtEl>
              </p:cMediaNode>
            </p:audio>
          </p:childTnLst>
        </p:cTn>
      </p:par>
    </p:tnLst>
    <p:bldLst>
      <p:bldP spid="112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  iris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  sclera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  pupil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  retina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309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311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12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13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14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15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316" name="Rectangle 29"/>
          <p:cNvSpPr>
            <a:spLocks noChangeArrowheads="1"/>
          </p:cNvSpPr>
          <p:nvPr/>
        </p:nvSpPr>
        <p:spPr bwMode="auto">
          <a:xfrm>
            <a:off x="6696075" y="3432175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18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19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0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1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2322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3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4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5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6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327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8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9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30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31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332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33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34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35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36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2337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38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39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40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41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2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3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4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5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6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7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8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9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0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2351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2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3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4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5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2356" name="Picture 6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57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8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9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60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61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62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64" name="Text Box 76"/>
          <p:cNvSpPr txBox="1">
            <a:spLocks noChangeArrowheads="1"/>
          </p:cNvSpPr>
          <p:nvPr/>
        </p:nvSpPr>
        <p:spPr bwMode="auto">
          <a:xfrm>
            <a:off x="685800" y="731838"/>
            <a:ext cx="5181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The white part of the eye is known as what?</a:t>
            </a:r>
          </a:p>
        </p:txBody>
      </p:sp>
      <p:pic>
        <p:nvPicPr>
          <p:cNvPr id="12365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67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68" name="AutoShape 80"/>
          <p:cNvSpPr>
            <a:spLocks noChangeArrowheads="1"/>
          </p:cNvSpPr>
          <p:nvPr/>
        </p:nvSpPr>
        <p:spPr bwMode="auto">
          <a:xfrm>
            <a:off x="69850" y="2767013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3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23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65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67"/>
                </p:tgtEl>
              </p:cMediaNode>
            </p:audio>
          </p:childTnLst>
        </p:cTn>
      </p:par>
    </p:tnLst>
    <p:bldLst>
      <p:bldP spid="12302" grpId="0" autoUpdateAnimBg="0"/>
      <p:bldP spid="12303" grpId="0" autoUpdateAnimBg="0"/>
      <p:bldP spid="12304" grpId="0" autoUpdateAnimBg="0"/>
      <p:bldP spid="12305" grpId="0" autoUpdateAnimBg="0"/>
      <p:bldP spid="12364" grpId="0" autoUpdateAnimBg="0"/>
      <p:bldP spid="1236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571875" y="4264025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23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25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3327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28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29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0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1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32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3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4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5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6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37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8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9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0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1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3342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3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4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5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6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7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1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2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3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4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5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56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7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8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9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60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5410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54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410"/>
                </p:tgtEl>
              </p:cMediaNode>
            </p:audio>
          </p:childTnLst>
        </p:cTn>
      </p:par>
    </p:tnLst>
    <p:bldLst>
      <p:bldP spid="1536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  lens &amp; retina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4691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  optic nerve &amp; eyelid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  iris &amp; pupil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  sclera &amp; lens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53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57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59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0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1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2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3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6696075" y="31353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6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7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8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9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4370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71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72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73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74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75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76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77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78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79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80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81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82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83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84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4385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86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87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88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89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1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3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4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5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6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7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8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4399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00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01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02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03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4404" name="Picture 6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05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06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07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08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09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10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60" name="Text Box 76"/>
          <p:cNvSpPr txBox="1">
            <a:spLocks noChangeArrowheads="1"/>
          </p:cNvSpPr>
          <p:nvPr/>
        </p:nvSpPr>
        <p:spPr bwMode="auto">
          <a:xfrm>
            <a:off x="685800" y="646113"/>
            <a:ext cx="5181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Which two parts of the eye can you see from a frontal view?</a:t>
            </a:r>
          </a:p>
        </p:txBody>
      </p:sp>
      <p:pic>
        <p:nvPicPr>
          <p:cNvPr id="16461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63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64" name="AutoShape 80"/>
          <p:cNvSpPr>
            <a:spLocks noChangeArrowheads="1"/>
          </p:cNvSpPr>
          <p:nvPr/>
        </p:nvSpPr>
        <p:spPr bwMode="auto">
          <a:xfrm>
            <a:off x="69850" y="2767013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64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64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461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463"/>
                </p:tgtEl>
              </p:cMediaNode>
            </p:audio>
          </p:childTnLst>
        </p:cTn>
      </p:par>
    </p:tnLst>
    <p:bldLst>
      <p:bldP spid="16398" grpId="0" autoUpdateAnimBg="0"/>
      <p:bldP spid="16399" grpId="0" autoUpdateAnimBg="0"/>
      <p:bldP spid="16400" grpId="0" autoUpdateAnimBg="0"/>
      <p:bldP spid="16401" grpId="0" autoUpdateAnimBg="0"/>
      <p:bldP spid="16460" grpId="0" autoUpdateAnimBg="0"/>
      <p:bldP spid="1646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 rot="299">
            <a:off x="752475" y="361950"/>
            <a:ext cx="7851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chemeClr val="bg1"/>
                </a:solidFill>
                <a:latin typeface="Arial" charset="0"/>
              </a:rPr>
              <a:t>Congratulations!</a:t>
            </a:r>
            <a:endParaRPr lang="en-US" sz="6000" b="1">
              <a:solidFill>
                <a:schemeClr val="bg1"/>
              </a:solidFill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 rot="299">
            <a:off x="755650" y="2352675"/>
            <a:ext cx="7851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accent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b="1">
                <a:solidFill>
                  <a:srgbClr val="FFCC00"/>
                </a:solidFill>
                <a:latin typeface="Arial" charset="0"/>
              </a:rPr>
              <a:t>You’ve Reached</a:t>
            </a:r>
            <a:endParaRPr lang="en-US" sz="6600" b="1">
              <a:solidFill>
                <a:srgbClr val="FFCC00"/>
              </a:solidFill>
            </a:endParaRPr>
          </a:p>
        </p:txBody>
      </p:sp>
      <p:pic>
        <p:nvPicPr>
          <p:cNvPr id="36868" name="Regis Walks I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2346325" y="3511550"/>
            <a:ext cx="424338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accent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600" b="1">
                <a:solidFill>
                  <a:srgbClr val="FFCC00"/>
                </a:solidFill>
                <a:latin typeface="Arial" charset="0"/>
              </a:rPr>
              <a:t>the $1,000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2389188" y="4699000"/>
            <a:ext cx="43338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accent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600" b="1">
                <a:solidFill>
                  <a:srgbClr val="FFCC00"/>
                </a:solidFill>
                <a:latin typeface="Arial" charset="0"/>
              </a:rPr>
              <a:t>Milestone!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 rot="299">
            <a:off x="776288" y="387350"/>
            <a:ext cx="7851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chemeClr val="accent2"/>
                </a:solidFill>
                <a:latin typeface="Arial" charset="0"/>
              </a:rPr>
              <a:t>Congratulations!</a:t>
            </a:r>
            <a:endParaRPr lang="en-US" sz="6000" b="1">
              <a:solidFill>
                <a:schemeClr val="accent2"/>
              </a:solidFill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 rot="299">
            <a:off x="842963" y="431800"/>
            <a:ext cx="7851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rgbClr val="FFCC00"/>
                </a:solidFill>
                <a:latin typeface="Arial" charset="0"/>
              </a:rPr>
              <a:t>Congratulations!</a:t>
            </a:r>
            <a:endParaRPr lang="en-US" sz="6000" b="1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68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9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75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7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2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3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868"/>
                </p:tgtEl>
              </p:cMediaNode>
            </p:audio>
          </p:childTnLst>
        </p:cTn>
      </p:par>
    </p:tnLst>
    <p:bldLst>
      <p:bldP spid="36866" grpId="0" autoUpdateAnimBg="0"/>
      <p:bldP spid="36867" grpId="0" autoUpdateAnimBg="0"/>
      <p:bldP spid="36869" grpId="0" autoUpdateAnimBg="0"/>
      <p:bldP spid="36870" grpId="0" autoUpdateAnimBg="0"/>
      <p:bldP spid="36871" grpId="0" autoUpdateAnimBg="0"/>
      <p:bldP spid="3687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571875" y="396716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392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393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395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396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397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398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6399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00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01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02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03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04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05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06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07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08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09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0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1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2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3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6414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5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6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7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8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9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0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1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2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3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4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5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6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7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428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9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0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1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2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7458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74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58"/>
                </p:tgtEl>
              </p:cMediaNode>
            </p:audio>
          </p:childTnLst>
        </p:cTn>
      </p:par>
    </p:tnLst>
    <p:bldLst>
      <p:bldP spid="174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  lens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3863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 cornea 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  retina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  optic nerve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25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29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31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2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3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4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5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36" name="Rectangle 29"/>
          <p:cNvSpPr>
            <a:spLocks noChangeArrowheads="1"/>
          </p:cNvSpPr>
          <p:nvPr/>
        </p:nvSpPr>
        <p:spPr bwMode="auto">
          <a:xfrm>
            <a:off x="6696075" y="283845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7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8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9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40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41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7442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43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44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45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46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47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48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49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50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51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52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53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54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55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56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7457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58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59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60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61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2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3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4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5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6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7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8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9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70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71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72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73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74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75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7476" name="Picture 6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77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78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79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80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81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82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08" name="Text Box 76"/>
          <p:cNvSpPr txBox="1">
            <a:spLocks noChangeArrowheads="1"/>
          </p:cNvSpPr>
          <p:nvPr/>
        </p:nvSpPr>
        <p:spPr bwMode="auto">
          <a:xfrm>
            <a:off x="685800" y="274638"/>
            <a:ext cx="5181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The clear cover on the front of the eye is called what?</a:t>
            </a:r>
            <a:endParaRPr lang="en-US" sz="4000">
              <a:solidFill>
                <a:schemeClr val="bg1"/>
              </a:solidFill>
            </a:endParaRPr>
          </a:p>
        </p:txBody>
      </p:sp>
      <p:pic>
        <p:nvPicPr>
          <p:cNvPr id="18509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11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512" name="AutoShape 80"/>
          <p:cNvSpPr>
            <a:spLocks noChangeArrowheads="1"/>
          </p:cNvSpPr>
          <p:nvPr/>
        </p:nvSpPr>
        <p:spPr bwMode="auto">
          <a:xfrm>
            <a:off x="69850" y="2767013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850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8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85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509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511"/>
                </p:tgtEl>
              </p:cMediaNode>
            </p:audio>
          </p:childTnLst>
        </p:cTn>
      </p:par>
    </p:tnLst>
    <p:bldLst>
      <p:bldP spid="18446" grpId="0" autoUpdateAnimBg="0"/>
      <p:bldP spid="18447" grpId="0" autoUpdateAnimBg="0"/>
      <p:bldP spid="18448" grpId="0" autoUpdateAnimBg="0"/>
      <p:bldP spid="18449" grpId="0" autoUpdateAnimBg="0"/>
      <p:bldP spid="18508" grpId="0" autoUpdateAnimBg="0"/>
      <p:bldP spid="185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571875" y="365283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41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42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43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44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45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46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8447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48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49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0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1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52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3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4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5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6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57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8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9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0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1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8462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3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4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5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6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7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8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9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0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1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2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3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4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5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76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7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8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9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0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9506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95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506"/>
                </p:tgtEl>
              </p:cMediaNode>
            </p:audio>
          </p:childTnLst>
        </p:cTn>
      </p:par>
    </p:tnLst>
    <p:bldLst>
      <p:bldP spid="1946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0" y="3729038"/>
            <a:ext cx="9144000" cy="3128962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  they are gone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415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  they are refracted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386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  they are reflected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  nothing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73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77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79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0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1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2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3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84" name="Rectangle 29"/>
          <p:cNvSpPr>
            <a:spLocks noChangeArrowheads="1"/>
          </p:cNvSpPr>
          <p:nvPr/>
        </p:nvSpPr>
        <p:spPr bwMode="auto">
          <a:xfrm>
            <a:off x="6696075" y="25415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6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7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8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9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9490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1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2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3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4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95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6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7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8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9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500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501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502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503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504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9505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506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507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508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509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0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1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2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3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4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5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6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7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8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519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0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1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2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3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9524" name="Picture 6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25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6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7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8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9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30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6" name="Text Box 76"/>
          <p:cNvSpPr txBox="1">
            <a:spLocks noChangeArrowheads="1"/>
          </p:cNvSpPr>
          <p:nvPr/>
        </p:nvSpPr>
        <p:spPr bwMode="auto">
          <a:xfrm>
            <a:off x="685800" y="688975"/>
            <a:ext cx="51816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If a shirt appears blue, then what is happening to the blue light rays?</a:t>
            </a:r>
            <a:endParaRPr lang="en-US" sz="4000">
              <a:solidFill>
                <a:schemeClr val="bg1"/>
              </a:solidFill>
            </a:endParaRPr>
          </a:p>
        </p:txBody>
      </p:sp>
      <p:pic>
        <p:nvPicPr>
          <p:cNvPr id="20557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9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0" name="AutoShape 80"/>
          <p:cNvSpPr>
            <a:spLocks noChangeArrowheads="1"/>
          </p:cNvSpPr>
          <p:nvPr/>
        </p:nvSpPr>
        <p:spPr bwMode="auto">
          <a:xfrm>
            <a:off x="0" y="3160713"/>
            <a:ext cx="3838575" cy="5207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0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05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7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9"/>
                </p:tgtEl>
              </p:cMediaNode>
            </p:audio>
          </p:childTnLst>
        </p:cTn>
      </p:par>
    </p:tnLst>
    <p:bldLst>
      <p:bldP spid="20494" grpId="0" autoUpdateAnimBg="0"/>
      <p:bldP spid="20495" grpId="0" autoUpdateAnimBg="0"/>
      <p:bldP spid="20496" grpId="0" autoUpdateAnimBg="0"/>
      <p:bldP spid="20497" grpId="0" autoUpdateAnimBg="0"/>
      <p:bldP spid="20556" grpId="0" autoUpdateAnimBg="0"/>
      <p:bldP spid="2056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5" name="Rectangle 51"/>
          <p:cNvSpPr>
            <a:spLocks noChangeArrowheads="1"/>
          </p:cNvSpPr>
          <p:nvPr/>
        </p:nvSpPr>
        <p:spPr bwMode="auto">
          <a:xfrm>
            <a:off x="3571875" y="33385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89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490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91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92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93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94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0495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96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98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99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500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1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2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3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4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505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6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7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8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9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0510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1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2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3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4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6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7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8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9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0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1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2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3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524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5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6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7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8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1554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15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54"/>
                </p:tgtEl>
              </p:cMediaNode>
            </p:audio>
          </p:childTnLst>
        </p:cTn>
      </p:par>
    </p:tnLst>
    <p:bldLst>
      <p:bldP spid="2155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2"/>
          <p:cNvSpPr>
            <a:spLocks noChangeArrowheads="1" noChangeShapeType="1" noTextEdit="1"/>
          </p:cNvSpPr>
          <p:nvPr/>
        </p:nvSpPr>
        <p:spPr bwMode="auto">
          <a:xfrm>
            <a:off x="890588" y="1562100"/>
            <a:ext cx="7554912" cy="3924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Light Waves</a:t>
            </a:r>
          </a:p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&amp;</a:t>
            </a:r>
          </a:p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The Human Eye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16038" y="5851525"/>
            <a:ext cx="1763712" cy="1006475"/>
            <a:chOff x="829" y="3686"/>
            <a:chExt cx="1111" cy="634"/>
          </a:xfrm>
        </p:grpSpPr>
        <p:sp>
          <p:nvSpPr>
            <p:cNvPr id="3076" name="Text Box 6"/>
            <p:cNvSpPr txBox="1">
              <a:spLocks noChangeArrowheads="1"/>
            </p:cNvSpPr>
            <p:nvPr/>
          </p:nvSpPr>
          <p:spPr bwMode="auto">
            <a:xfrm>
              <a:off x="829" y="3686"/>
              <a:ext cx="11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4000" b="1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077" name="Text Box 7"/>
            <p:cNvSpPr txBox="1">
              <a:spLocks noChangeArrowheads="1"/>
            </p:cNvSpPr>
            <p:nvPr/>
          </p:nvSpPr>
          <p:spPr bwMode="auto">
            <a:xfrm>
              <a:off x="1824" y="4070"/>
              <a:ext cx="1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 b="1">
                <a:solidFill>
                  <a:srgbClr val="FFFFFF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7"/>
          <p:cNvSpPr>
            <a:spLocks noChangeArrowheads="1"/>
          </p:cNvSpPr>
          <p:nvPr/>
        </p:nvSpPr>
        <p:spPr bwMode="auto">
          <a:xfrm>
            <a:off x="4648200" y="5943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  retina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3090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  optic nerve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  cornea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  iris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21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25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27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28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29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0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1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32" name="Rectangle 29"/>
          <p:cNvSpPr>
            <a:spLocks noChangeArrowheads="1"/>
          </p:cNvSpPr>
          <p:nvPr/>
        </p:nvSpPr>
        <p:spPr bwMode="auto">
          <a:xfrm>
            <a:off x="6696075" y="22098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3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4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5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6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7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1538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9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40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41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42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43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44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45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46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47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48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49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50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51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52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1553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54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55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56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57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8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9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60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61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62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63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64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65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66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67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68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69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70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71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1572" name="Picture 6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73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74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75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76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77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78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604" name="Text Box 76"/>
          <p:cNvSpPr txBox="1">
            <a:spLocks noChangeArrowheads="1"/>
          </p:cNvSpPr>
          <p:nvPr/>
        </p:nvSpPr>
        <p:spPr bwMode="auto">
          <a:xfrm>
            <a:off x="685800" y="1203325"/>
            <a:ext cx="51816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400" b="1">
                <a:solidFill>
                  <a:schemeClr val="bg1"/>
                </a:solidFill>
                <a:latin typeface="Arial" charset="0"/>
              </a:rPr>
              <a:t>Which part of the eye refracts the most light?</a:t>
            </a:r>
            <a:endParaRPr lang="en-US" sz="3400">
              <a:solidFill>
                <a:schemeClr val="bg1"/>
              </a:solidFill>
            </a:endParaRPr>
          </a:p>
        </p:txBody>
      </p:sp>
      <p:pic>
        <p:nvPicPr>
          <p:cNvPr id="22605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607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608" name="AutoShape 80"/>
          <p:cNvSpPr>
            <a:spLocks noChangeArrowheads="1"/>
          </p:cNvSpPr>
          <p:nvPr/>
        </p:nvSpPr>
        <p:spPr bwMode="auto">
          <a:xfrm>
            <a:off x="69850" y="2767013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26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2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26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605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607"/>
                </p:tgtEl>
              </p:cMediaNode>
            </p:audio>
          </p:childTnLst>
        </p:cTn>
      </p:par>
    </p:tnLst>
    <p:bldLst>
      <p:bldP spid="22542" grpId="0" autoUpdateAnimBg="0"/>
      <p:bldP spid="22543" grpId="0" autoUpdateAnimBg="0"/>
      <p:bldP spid="22544" grpId="0" autoUpdateAnimBg="0"/>
      <p:bldP spid="22545" grpId="0" autoUpdateAnimBg="0"/>
      <p:bldP spid="22604" grpId="0" autoUpdateAnimBg="0"/>
      <p:bldP spid="2260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571875" y="30591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37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38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39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0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1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2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2543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4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5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6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7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48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9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0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1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2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53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4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5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6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7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2558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9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60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61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62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4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5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6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8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9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0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1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572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3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4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5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6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3602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36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602"/>
                </p:tgtEl>
              </p:cMediaNode>
            </p:audio>
          </p:childTnLst>
        </p:cTn>
      </p:par>
    </p:tnLst>
    <p:bldLst>
      <p:bldP spid="2355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 To give the eye color 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533400" y="6010275"/>
            <a:ext cx="41100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  To control the amount               	of light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357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  To move the eye  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5124450" y="5981700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  To allow the 	eye to focus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69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573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575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6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7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8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9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580" name="Rectangle 29"/>
          <p:cNvSpPr>
            <a:spLocks noChangeArrowheads="1"/>
          </p:cNvSpPr>
          <p:nvPr/>
        </p:nvSpPr>
        <p:spPr bwMode="auto">
          <a:xfrm>
            <a:off x="6696075" y="191293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2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3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4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5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3586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7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8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9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90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591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92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93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94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95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596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97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98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99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600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3601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602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603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604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605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6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7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8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9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10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11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12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13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14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615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16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17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18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19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3620" name="Picture 6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621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22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23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24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25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26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52" name="Text Box 76"/>
          <p:cNvSpPr txBox="1">
            <a:spLocks noChangeArrowheads="1"/>
          </p:cNvSpPr>
          <p:nvPr/>
        </p:nvSpPr>
        <p:spPr bwMode="auto">
          <a:xfrm>
            <a:off x="685800" y="1046163"/>
            <a:ext cx="5181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What is the pupil’s </a:t>
            </a:r>
            <a:r>
              <a:rPr lang="en-US" sz="4000" b="1" i="1">
                <a:solidFill>
                  <a:schemeClr val="bg1"/>
                </a:solidFill>
                <a:latin typeface="Arial" charset="0"/>
              </a:rPr>
              <a:t>main</a:t>
            </a:r>
            <a:r>
              <a:rPr lang="en-US" sz="4000" b="1">
                <a:solidFill>
                  <a:schemeClr val="bg1"/>
                </a:solidFill>
                <a:latin typeface="Arial" charset="0"/>
              </a:rPr>
              <a:t> job?</a:t>
            </a:r>
            <a:endParaRPr lang="en-US" sz="4000">
              <a:solidFill>
                <a:schemeClr val="bg1"/>
              </a:solidFill>
            </a:endParaRPr>
          </a:p>
        </p:txBody>
      </p:sp>
      <p:pic>
        <p:nvPicPr>
          <p:cNvPr id="24653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55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56" name="AutoShape 80"/>
          <p:cNvSpPr>
            <a:spLocks noChangeArrowheads="1"/>
          </p:cNvSpPr>
          <p:nvPr/>
        </p:nvSpPr>
        <p:spPr bwMode="auto">
          <a:xfrm>
            <a:off x="69850" y="2767013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46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4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46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653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655"/>
                </p:tgtEl>
              </p:cMediaNode>
            </p:audio>
          </p:childTnLst>
        </p:cTn>
      </p:par>
    </p:tnLst>
    <p:bldLst>
      <p:bldP spid="24590" grpId="0" autoUpdateAnimBg="0"/>
      <p:bldP spid="24591" grpId="0" autoUpdateAnimBg="0"/>
      <p:bldP spid="24592" grpId="0" autoUpdateAnimBg="0"/>
      <p:bldP spid="24593" grpId="0" autoUpdateAnimBg="0"/>
      <p:bldP spid="24652" grpId="0" autoUpdateAnimBg="0"/>
      <p:bldP spid="2465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571875" y="27447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85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4586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87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88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89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90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4591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92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93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94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95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4596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97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98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99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0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4601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2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3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4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5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4606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7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8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9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0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1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2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3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4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5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6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7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8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9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4620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1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2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3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4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5650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56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50"/>
                </p:tgtEl>
              </p:cMediaNode>
            </p:audio>
          </p:childTnLst>
        </p:cTn>
      </p:par>
    </p:tnLst>
    <p:bldLst>
      <p:bldP spid="2560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442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  Light waves to bounce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3648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  Rainbows to form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3984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  Light waves to bend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398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  Light waves to absorb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17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5621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Rectangle 29"/>
          <p:cNvSpPr>
            <a:spLocks noChangeArrowheads="1"/>
          </p:cNvSpPr>
          <p:nvPr/>
        </p:nvSpPr>
        <p:spPr bwMode="auto">
          <a:xfrm>
            <a:off x="6696075" y="15986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5629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0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1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2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3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5634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5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6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7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8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5639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40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41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42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43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5644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45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46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47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48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5649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50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51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52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53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4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5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6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7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8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9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60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61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62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63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64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65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66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67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5668" name="Picture 6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69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70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71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72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73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74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00" name="Text Box 76"/>
          <p:cNvSpPr txBox="1">
            <a:spLocks noChangeArrowheads="1"/>
          </p:cNvSpPr>
          <p:nvPr/>
        </p:nvSpPr>
        <p:spPr bwMode="auto">
          <a:xfrm>
            <a:off x="685800" y="1203325"/>
            <a:ext cx="5181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Refraction causes what?</a:t>
            </a:r>
            <a:endParaRPr lang="en-US" sz="4000">
              <a:solidFill>
                <a:schemeClr val="bg1"/>
              </a:solidFill>
            </a:endParaRPr>
          </a:p>
        </p:txBody>
      </p:sp>
      <p:pic>
        <p:nvPicPr>
          <p:cNvPr id="26701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03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704" name="AutoShape 80"/>
          <p:cNvSpPr>
            <a:spLocks noChangeArrowheads="1"/>
          </p:cNvSpPr>
          <p:nvPr/>
        </p:nvSpPr>
        <p:spPr bwMode="auto">
          <a:xfrm>
            <a:off x="69850" y="2767013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67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6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67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701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703"/>
                </p:tgtEl>
              </p:cMediaNode>
            </p:audio>
          </p:childTnLst>
        </p:cTn>
      </p:par>
    </p:tnLst>
    <p:bldLst>
      <p:bldP spid="26638" grpId="0" autoUpdateAnimBg="0"/>
      <p:bldP spid="26639" grpId="0" autoUpdateAnimBg="0"/>
      <p:bldP spid="26640" grpId="0" autoUpdateAnimBg="0"/>
      <p:bldP spid="26641" grpId="0" autoUpdateAnimBg="0"/>
      <p:bldP spid="26700" grpId="0" autoUpdateAnimBg="0"/>
      <p:bldP spid="2670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 rot="299">
            <a:off x="752475" y="361950"/>
            <a:ext cx="7851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chemeClr val="bg1"/>
                </a:solidFill>
                <a:latin typeface="Arial" charset="0"/>
              </a:rPr>
              <a:t>Congratulations!</a:t>
            </a:r>
            <a:endParaRPr lang="en-US" sz="6000" b="1">
              <a:solidFill>
                <a:schemeClr val="bg1"/>
              </a:solidFill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 rot="299">
            <a:off x="755650" y="2352675"/>
            <a:ext cx="7851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accent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b="1">
                <a:solidFill>
                  <a:srgbClr val="FFCC00"/>
                </a:solidFill>
                <a:latin typeface="Arial" charset="0"/>
              </a:rPr>
              <a:t>You’ve Reached</a:t>
            </a:r>
            <a:endParaRPr lang="en-US" sz="6600" b="1">
              <a:solidFill>
                <a:srgbClr val="FFCC00"/>
              </a:solidFill>
            </a:endParaRPr>
          </a:p>
        </p:txBody>
      </p:sp>
      <p:pic>
        <p:nvPicPr>
          <p:cNvPr id="37893" name="Regis Walks I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241550" y="3511550"/>
            <a:ext cx="471011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accent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600" b="1">
                <a:solidFill>
                  <a:srgbClr val="FFCC00"/>
                </a:solidFill>
                <a:latin typeface="Arial" charset="0"/>
              </a:rPr>
              <a:t>the $32,000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389188" y="4699000"/>
            <a:ext cx="43338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accent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600" b="1">
                <a:solidFill>
                  <a:srgbClr val="FFCC00"/>
                </a:solidFill>
                <a:latin typeface="Arial" charset="0"/>
              </a:rPr>
              <a:t>Milestone!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 rot="299">
            <a:off x="776288" y="387350"/>
            <a:ext cx="7851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chemeClr val="accent2"/>
                </a:solidFill>
                <a:latin typeface="Arial" charset="0"/>
              </a:rPr>
              <a:t>Congratulations!</a:t>
            </a:r>
            <a:endParaRPr lang="en-US" sz="6000" b="1">
              <a:solidFill>
                <a:schemeClr val="accent2"/>
              </a:solidFill>
            </a:endParaRP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 rot="299">
            <a:off x="842963" y="431800"/>
            <a:ext cx="7851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rgbClr val="FFCC00"/>
                </a:solidFill>
                <a:latin typeface="Arial" charset="0"/>
              </a:rPr>
              <a:t>Congratulations!</a:t>
            </a:r>
            <a:endParaRPr lang="en-US" sz="6000" b="1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78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9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75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7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2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3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893"/>
                </p:tgtEl>
              </p:cMediaNode>
            </p:audio>
          </p:childTnLst>
        </p:cTn>
      </p:par>
    </p:tnLst>
    <p:bldLst>
      <p:bldP spid="37891" grpId="0" autoUpdateAnimBg="0"/>
      <p:bldP spid="37892" grpId="0" autoUpdateAnimBg="0"/>
      <p:bldP spid="37894" grpId="0" autoUpdateAnimBg="0"/>
      <p:bldP spid="37895" grpId="0" autoUpdateAnimBg="0"/>
      <p:bldP spid="37896" grpId="0" autoUpdateAnimBg="0"/>
      <p:bldP spid="37897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571875" y="24130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55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56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57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658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59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60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61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62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7663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64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65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66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67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668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69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0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1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2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673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4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5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6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7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7678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9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80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81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82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3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4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5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6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7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8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9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0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1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7692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3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4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5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6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7698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76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98"/>
                </p:tgtEl>
              </p:cMediaNode>
            </p:audio>
          </p:childTnLst>
        </p:cTn>
      </p:par>
    </p:tnLst>
    <p:bldLst>
      <p:bldP spid="2765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  retina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3573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  optic nerve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  lens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  orbital muscles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693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Rectangle 79"/>
          <p:cNvSpPr>
            <a:spLocks noChangeArrowheads="1"/>
          </p:cNvSpPr>
          <p:nvPr/>
        </p:nvSpPr>
        <p:spPr bwMode="auto">
          <a:xfrm>
            <a:off x="6696075" y="12842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701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02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03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04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05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8706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07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08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09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10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711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12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13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14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15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716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17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18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19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20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8721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22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23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24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25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6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7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8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9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30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31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32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33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34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735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36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37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38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39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8740" name="Picture 6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41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42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43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44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45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46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48" name="Text Box 76"/>
          <p:cNvSpPr txBox="1">
            <a:spLocks noChangeArrowheads="1"/>
          </p:cNvSpPr>
          <p:nvPr/>
        </p:nvSpPr>
        <p:spPr bwMode="auto">
          <a:xfrm>
            <a:off x="685800" y="274638"/>
            <a:ext cx="51816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Which part of the eye sends electrical impulses to the brain?</a:t>
            </a:r>
            <a:endParaRPr lang="en-US" sz="4000">
              <a:solidFill>
                <a:schemeClr val="bg1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en-US" sz="4000" b="1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8749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52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53" name="AutoShape 81"/>
          <p:cNvSpPr>
            <a:spLocks noChangeArrowheads="1"/>
          </p:cNvSpPr>
          <p:nvPr/>
        </p:nvSpPr>
        <p:spPr bwMode="auto">
          <a:xfrm>
            <a:off x="69850" y="2767013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87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8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87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749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752"/>
                </p:tgtEl>
              </p:cMediaNode>
            </p:audio>
          </p:childTnLst>
        </p:cTn>
      </p:par>
    </p:tnLst>
    <p:bldLst>
      <p:bldP spid="28686" grpId="0" autoUpdateAnimBg="0"/>
      <p:bldP spid="28687" grpId="0" autoUpdateAnimBg="0"/>
      <p:bldP spid="28688" grpId="0" autoUpdateAnimBg="0"/>
      <p:bldP spid="28689" grpId="0" autoUpdateAnimBg="0"/>
      <p:bldP spid="28748" grpId="0" autoUpdateAnimBg="0"/>
      <p:bldP spid="2875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571875" y="21351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04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05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9706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07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08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09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10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9711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12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13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14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15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9716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17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18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19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20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9721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22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23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24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25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9726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27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28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29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30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1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2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3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4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5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6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7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8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9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9740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1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2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3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4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9746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97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746"/>
                </p:tgtEl>
              </p:cMediaNode>
            </p:audio>
          </p:childTnLst>
        </p:cTn>
      </p:par>
    </p:tnLst>
    <p:bldLst>
      <p:bldP spid="2970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  Transparent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  Opaque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  Translucent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  Luminescent 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741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2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743" name="Rectangle 29"/>
          <p:cNvSpPr>
            <a:spLocks noChangeArrowheads="1"/>
          </p:cNvSpPr>
          <p:nvPr/>
        </p:nvSpPr>
        <p:spPr bwMode="auto">
          <a:xfrm>
            <a:off x="6696075" y="1006475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749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0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1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2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3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0754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5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6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7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8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759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60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61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62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63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764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65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66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67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68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0769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70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71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72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73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4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5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6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7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8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9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0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1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2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783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4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5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6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7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0788" name="Picture 6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9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0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1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2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3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4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6" name="Text Box 76"/>
          <p:cNvSpPr txBox="1">
            <a:spLocks noChangeArrowheads="1"/>
          </p:cNvSpPr>
          <p:nvPr/>
        </p:nvSpPr>
        <p:spPr bwMode="auto">
          <a:xfrm>
            <a:off x="685800" y="217488"/>
            <a:ext cx="51816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A clear plastic piece of tape is an example of which type of object?</a:t>
            </a:r>
            <a:endParaRPr lang="en-US" sz="4000">
              <a:solidFill>
                <a:schemeClr val="bg1"/>
              </a:solidFill>
            </a:endParaRPr>
          </a:p>
        </p:txBody>
      </p:sp>
      <p:pic>
        <p:nvPicPr>
          <p:cNvPr id="30797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9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0" name="AutoShape 80"/>
          <p:cNvSpPr>
            <a:spLocks noChangeArrowheads="1"/>
          </p:cNvSpPr>
          <p:nvPr/>
        </p:nvSpPr>
        <p:spPr bwMode="auto">
          <a:xfrm>
            <a:off x="69850" y="2767013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07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0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307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97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99"/>
                </p:tgtEl>
              </p:cMediaNode>
            </p:audio>
          </p:childTnLst>
        </p:cTn>
      </p:par>
    </p:tnLst>
    <p:bldLst>
      <p:bldP spid="30734" grpId="0" autoUpdateAnimBg="0"/>
      <p:bldP spid="30735" grpId="0" autoUpdateAnimBg="0"/>
      <p:bldP spid="30736" grpId="0" autoUpdateAnimBg="0"/>
      <p:bldP spid="30737" grpId="0" autoUpdateAnimBg="0"/>
      <p:bldP spid="30796" grpId="0" autoUpdateAnimBg="0"/>
      <p:bldP spid="308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9220200" y="457200"/>
            <a:ext cx="7239000" cy="5638800"/>
            <a:chOff x="0" y="288"/>
            <a:chExt cx="4560" cy="3552"/>
          </a:xfrm>
        </p:grpSpPr>
        <p:sp>
          <p:nvSpPr>
            <p:cNvPr id="4157" name="Rectangle 13"/>
            <p:cNvSpPr>
              <a:spLocks noChangeArrowheads="1"/>
            </p:cNvSpPr>
            <p:nvPr/>
          </p:nvSpPr>
          <p:spPr bwMode="auto">
            <a:xfrm>
              <a:off x="0" y="28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8" name="Rectangle 16"/>
            <p:cNvSpPr>
              <a:spLocks noChangeArrowheads="1"/>
            </p:cNvSpPr>
            <p:nvPr/>
          </p:nvSpPr>
          <p:spPr bwMode="auto">
            <a:xfrm>
              <a:off x="0" y="86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9" name="Rectangle 19"/>
            <p:cNvSpPr>
              <a:spLocks noChangeArrowheads="1"/>
            </p:cNvSpPr>
            <p:nvPr/>
          </p:nvSpPr>
          <p:spPr bwMode="auto">
            <a:xfrm>
              <a:off x="0" y="144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60" name="Rectangle 22"/>
            <p:cNvSpPr>
              <a:spLocks noChangeArrowheads="1"/>
            </p:cNvSpPr>
            <p:nvPr/>
          </p:nvSpPr>
          <p:spPr bwMode="auto">
            <a:xfrm>
              <a:off x="0" y="201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61" name="Rectangle 25"/>
            <p:cNvSpPr>
              <a:spLocks noChangeArrowheads="1"/>
            </p:cNvSpPr>
            <p:nvPr/>
          </p:nvSpPr>
          <p:spPr bwMode="auto">
            <a:xfrm>
              <a:off x="0" y="259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2" name="Rectangle 28"/>
            <p:cNvSpPr>
              <a:spLocks noChangeArrowheads="1"/>
            </p:cNvSpPr>
            <p:nvPr/>
          </p:nvSpPr>
          <p:spPr bwMode="auto">
            <a:xfrm>
              <a:off x="0" y="316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63" name="Rectangle 31"/>
            <p:cNvSpPr>
              <a:spLocks noChangeArrowheads="1"/>
            </p:cNvSpPr>
            <p:nvPr/>
          </p:nvSpPr>
          <p:spPr bwMode="auto">
            <a:xfrm>
              <a:off x="0" y="374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 rot="5400000">
            <a:off x="266700" y="7734300"/>
            <a:ext cx="7239000" cy="5638800"/>
            <a:chOff x="0" y="480"/>
            <a:chExt cx="4560" cy="3552"/>
          </a:xfrm>
        </p:grpSpPr>
        <p:sp>
          <p:nvSpPr>
            <p:cNvPr id="4150" name="Rectangle 14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1" name="Rectangle 17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4152" name="Rectangle 20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4153" name="Rectangle 23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4" name="Rectangle 26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4155" name="Rectangle 29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4156" name="Rectangle 32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-7239000" y="152400"/>
            <a:ext cx="7239000" cy="6553200"/>
            <a:chOff x="0" y="96"/>
            <a:chExt cx="4560" cy="4128"/>
          </a:xfrm>
        </p:grpSpPr>
        <p:sp>
          <p:nvSpPr>
            <p:cNvPr id="4142" name="Rectangle 4"/>
            <p:cNvSpPr>
              <a:spLocks noChangeArrowheads="1"/>
            </p:cNvSpPr>
            <p:nvPr/>
          </p:nvSpPr>
          <p:spPr bwMode="auto">
            <a:xfrm>
              <a:off x="0" y="9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3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44" name="Rectangle 18"/>
            <p:cNvSpPr>
              <a:spLocks noChangeArrowheads="1"/>
            </p:cNvSpPr>
            <p:nvPr/>
          </p:nvSpPr>
          <p:spPr bwMode="auto">
            <a:xfrm>
              <a:off x="0" y="124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45" name="Rectangle 21"/>
            <p:cNvSpPr>
              <a:spLocks noChangeArrowheads="1"/>
            </p:cNvSpPr>
            <p:nvPr/>
          </p:nvSpPr>
          <p:spPr bwMode="auto">
            <a:xfrm>
              <a:off x="0" y="182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46" name="Rectangle 24"/>
            <p:cNvSpPr>
              <a:spLocks noChangeArrowheads="1"/>
            </p:cNvSpPr>
            <p:nvPr/>
          </p:nvSpPr>
          <p:spPr bwMode="auto">
            <a:xfrm>
              <a:off x="0" y="240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" name="Rectangle 27"/>
            <p:cNvSpPr>
              <a:spLocks noChangeArrowheads="1"/>
            </p:cNvSpPr>
            <p:nvPr/>
          </p:nvSpPr>
          <p:spPr bwMode="auto">
            <a:xfrm>
              <a:off x="0" y="297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8" name="Rectangle 30"/>
            <p:cNvSpPr>
              <a:spLocks noChangeArrowheads="1"/>
            </p:cNvSpPr>
            <p:nvPr/>
          </p:nvSpPr>
          <p:spPr bwMode="auto">
            <a:xfrm>
              <a:off x="0" y="355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49" name="Rectangle 33"/>
            <p:cNvSpPr>
              <a:spLocks noChangeArrowheads="1"/>
            </p:cNvSpPr>
            <p:nvPr/>
          </p:nvSpPr>
          <p:spPr bwMode="auto">
            <a:xfrm>
              <a:off x="0" y="412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 rot="5400000">
            <a:off x="2552700" y="-6438900"/>
            <a:ext cx="7239000" cy="5638800"/>
            <a:chOff x="0" y="480"/>
            <a:chExt cx="4560" cy="3552"/>
          </a:xfrm>
        </p:grpSpPr>
        <p:sp>
          <p:nvSpPr>
            <p:cNvPr id="4135" name="Rectangle 38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6" name="Rectangle 39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4137" name="Rectangle 40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4138" name="Rectangle 41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9" name="Rectangle 42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4140" name="Rectangle 43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4141" name="Rectangle 44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-7239000" y="152400"/>
            <a:ext cx="7239000" cy="6553200"/>
            <a:chOff x="0" y="96"/>
            <a:chExt cx="4560" cy="4128"/>
          </a:xfrm>
        </p:grpSpPr>
        <p:sp>
          <p:nvSpPr>
            <p:cNvPr id="4127" name="Rectangle 46"/>
            <p:cNvSpPr>
              <a:spLocks noChangeArrowheads="1"/>
            </p:cNvSpPr>
            <p:nvPr/>
          </p:nvSpPr>
          <p:spPr bwMode="auto">
            <a:xfrm>
              <a:off x="0" y="9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Rectangle 47"/>
            <p:cNvSpPr>
              <a:spLocks noChangeArrowheads="1"/>
            </p:cNvSpPr>
            <p:nvPr/>
          </p:nvSpPr>
          <p:spPr bwMode="auto">
            <a:xfrm>
              <a:off x="0" y="67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29" name="Rectangle 48"/>
            <p:cNvSpPr>
              <a:spLocks noChangeArrowheads="1"/>
            </p:cNvSpPr>
            <p:nvPr/>
          </p:nvSpPr>
          <p:spPr bwMode="auto">
            <a:xfrm>
              <a:off x="0" y="124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30" name="Rectangle 49"/>
            <p:cNvSpPr>
              <a:spLocks noChangeArrowheads="1"/>
            </p:cNvSpPr>
            <p:nvPr/>
          </p:nvSpPr>
          <p:spPr bwMode="auto">
            <a:xfrm>
              <a:off x="0" y="182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31" name="Rectangle 50"/>
            <p:cNvSpPr>
              <a:spLocks noChangeArrowheads="1"/>
            </p:cNvSpPr>
            <p:nvPr/>
          </p:nvSpPr>
          <p:spPr bwMode="auto">
            <a:xfrm>
              <a:off x="0" y="240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Rectangle 51"/>
            <p:cNvSpPr>
              <a:spLocks noChangeArrowheads="1"/>
            </p:cNvSpPr>
            <p:nvPr/>
          </p:nvSpPr>
          <p:spPr bwMode="auto">
            <a:xfrm>
              <a:off x="0" y="297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3" name="Rectangle 52"/>
            <p:cNvSpPr>
              <a:spLocks noChangeArrowheads="1"/>
            </p:cNvSpPr>
            <p:nvPr/>
          </p:nvSpPr>
          <p:spPr bwMode="auto">
            <a:xfrm>
              <a:off x="0" y="355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34" name="Rectangle 53"/>
            <p:cNvSpPr>
              <a:spLocks noChangeArrowheads="1"/>
            </p:cNvSpPr>
            <p:nvPr/>
          </p:nvSpPr>
          <p:spPr bwMode="auto">
            <a:xfrm>
              <a:off x="0" y="412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3"/>
          <p:cNvGrpSpPr>
            <a:grpSpLocks/>
          </p:cNvGrpSpPr>
          <p:nvPr/>
        </p:nvGrpSpPr>
        <p:grpSpPr bwMode="auto">
          <a:xfrm rot="5400000">
            <a:off x="266700" y="7734300"/>
            <a:ext cx="7239000" cy="5638800"/>
            <a:chOff x="0" y="480"/>
            <a:chExt cx="4560" cy="3552"/>
          </a:xfrm>
        </p:grpSpPr>
        <p:sp>
          <p:nvSpPr>
            <p:cNvPr id="4120" name="Rectangle 64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Rectangle 65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4122" name="Rectangle 66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4123" name="Rectangle 67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Rectangle 68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4125" name="Rectangle 69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4126" name="Rectangle 70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1"/>
          <p:cNvGrpSpPr>
            <a:grpSpLocks/>
          </p:cNvGrpSpPr>
          <p:nvPr/>
        </p:nvGrpSpPr>
        <p:grpSpPr bwMode="auto">
          <a:xfrm>
            <a:off x="9220200" y="457200"/>
            <a:ext cx="7239000" cy="5638800"/>
            <a:chOff x="0" y="288"/>
            <a:chExt cx="4560" cy="3552"/>
          </a:xfrm>
        </p:grpSpPr>
        <p:sp>
          <p:nvSpPr>
            <p:cNvPr id="4113" name="Rectangle 72"/>
            <p:cNvSpPr>
              <a:spLocks noChangeArrowheads="1"/>
            </p:cNvSpPr>
            <p:nvPr/>
          </p:nvSpPr>
          <p:spPr bwMode="auto">
            <a:xfrm>
              <a:off x="0" y="28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Rectangle 73"/>
            <p:cNvSpPr>
              <a:spLocks noChangeArrowheads="1"/>
            </p:cNvSpPr>
            <p:nvPr/>
          </p:nvSpPr>
          <p:spPr bwMode="auto">
            <a:xfrm>
              <a:off x="0" y="86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Rectangle 74"/>
            <p:cNvSpPr>
              <a:spLocks noChangeArrowheads="1"/>
            </p:cNvSpPr>
            <p:nvPr/>
          </p:nvSpPr>
          <p:spPr bwMode="auto">
            <a:xfrm>
              <a:off x="0" y="144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16" name="Rectangle 75"/>
            <p:cNvSpPr>
              <a:spLocks noChangeArrowheads="1"/>
            </p:cNvSpPr>
            <p:nvPr/>
          </p:nvSpPr>
          <p:spPr bwMode="auto">
            <a:xfrm>
              <a:off x="0" y="201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17" name="Rectangle 76"/>
            <p:cNvSpPr>
              <a:spLocks noChangeArrowheads="1"/>
            </p:cNvSpPr>
            <p:nvPr/>
          </p:nvSpPr>
          <p:spPr bwMode="auto">
            <a:xfrm>
              <a:off x="0" y="259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Rectangle 77"/>
            <p:cNvSpPr>
              <a:spLocks noChangeArrowheads="1"/>
            </p:cNvSpPr>
            <p:nvPr/>
          </p:nvSpPr>
          <p:spPr bwMode="auto">
            <a:xfrm>
              <a:off x="0" y="316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19" name="Rectangle 78"/>
            <p:cNvSpPr>
              <a:spLocks noChangeArrowheads="1"/>
            </p:cNvSpPr>
            <p:nvPr/>
          </p:nvSpPr>
          <p:spPr bwMode="auto">
            <a:xfrm>
              <a:off x="0" y="374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79"/>
          <p:cNvGrpSpPr>
            <a:grpSpLocks/>
          </p:cNvGrpSpPr>
          <p:nvPr/>
        </p:nvGrpSpPr>
        <p:grpSpPr bwMode="auto">
          <a:xfrm rot="5400000">
            <a:off x="2552700" y="-6438900"/>
            <a:ext cx="7239000" cy="5638800"/>
            <a:chOff x="0" y="480"/>
            <a:chExt cx="4560" cy="3552"/>
          </a:xfrm>
        </p:grpSpPr>
        <p:sp>
          <p:nvSpPr>
            <p:cNvPr id="4106" name="Rectangle 80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Rectangle 81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4108" name="Rectangle 82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4109" name="Rectangle 83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Rectangle 84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4111" name="Rectangle 85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4112" name="Rectangle 86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571875" y="183515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50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51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52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53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1754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55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56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57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58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1759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60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61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62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63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1764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65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66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67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68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1769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70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71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72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73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1774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75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76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77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78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9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0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1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2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3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4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5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6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7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1788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9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0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1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2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1794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17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94"/>
                </p:tgtEl>
              </p:cMediaNode>
            </p:audio>
          </p:childTnLst>
        </p:cTn>
      </p:par>
    </p:tnLst>
    <p:bldLst>
      <p:bldP spid="3174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  Iris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3154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  Cone Cells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  Pupil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 Rod Cells 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789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0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791" name="Rectangle 29"/>
          <p:cNvSpPr>
            <a:spLocks noChangeArrowheads="1"/>
          </p:cNvSpPr>
          <p:nvPr/>
        </p:nvSpPr>
        <p:spPr bwMode="auto">
          <a:xfrm>
            <a:off x="6696075" y="708025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797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98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99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0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1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2802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3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4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5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6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807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8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9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10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11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812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13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14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15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16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2817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18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19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20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21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2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3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4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5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6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7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8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9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30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2831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32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33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34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35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2836" name="Picture 6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837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38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39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40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41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42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44" name="Text Box 76"/>
          <p:cNvSpPr txBox="1">
            <a:spLocks noChangeArrowheads="1"/>
          </p:cNvSpPr>
          <p:nvPr/>
        </p:nvSpPr>
        <p:spPr bwMode="auto">
          <a:xfrm>
            <a:off x="685800" y="760413"/>
            <a:ext cx="5181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Which part of the eye allows us to see color?</a:t>
            </a:r>
            <a:endParaRPr lang="en-US" sz="4000" b="1">
              <a:solidFill>
                <a:schemeClr val="bg1"/>
              </a:solidFill>
            </a:endParaRPr>
          </a:p>
        </p:txBody>
      </p:sp>
      <p:pic>
        <p:nvPicPr>
          <p:cNvPr id="32845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847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848" name="AutoShape 80"/>
          <p:cNvSpPr>
            <a:spLocks noChangeArrowheads="1"/>
          </p:cNvSpPr>
          <p:nvPr/>
        </p:nvSpPr>
        <p:spPr bwMode="auto">
          <a:xfrm>
            <a:off x="69850" y="2767013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28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2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328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845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847"/>
                </p:tgtEl>
              </p:cMediaNode>
            </p:audio>
          </p:childTnLst>
        </p:cTn>
      </p:par>
    </p:tnLst>
    <p:bldLst>
      <p:bldP spid="32782" grpId="0" autoUpdateAnimBg="0"/>
      <p:bldP spid="32783" grpId="0" autoUpdateAnimBg="0"/>
      <p:bldP spid="32784" grpId="0" autoUpdateAnimBg="0"/>
      <p:bldP spid="32785" grpId="0" autoUpdateAnimBg="0"/>
      <p:bldP spid="32844" grpId="0" autoUpdateAnimBg="0"/>
      <p:bldP spid="3284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571875" y="151923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798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799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00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01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802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03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04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05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06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3807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08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09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0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1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812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3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4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5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6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817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8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9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0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1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3822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3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4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5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6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7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0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2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3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5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836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8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9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0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3842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38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842"/>
                </p:tgtEl>
              </p:cMediaNode>
            </p:audio>
          </p:childTnLst>
        </p:cTn>
      </p:par>
    </p:tnLst>
    <p:bldLst>
      <p:bldP spid="3379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  pupil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  sclera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  optic nerve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  retina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5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837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Rectangle 29"/>
          <p:cNvSpPr>
            <a:spLocks noChangeArrowheads="1"/>
          </p:cNvSpPr>
          <p:nvPr/>
        </p:nvSpPr>
        <p:spPr bwMode="auto">
          <a:xfrm>
            <a:off x="6696075" y="4064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845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6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7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8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9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4850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1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2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3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4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855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6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7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8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9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860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1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2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3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4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4865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6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7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8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9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0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1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2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3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4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5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6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7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8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879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80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81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82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83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4884" name="Picture 6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85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86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87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88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89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90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92" name="Text Box 76"/>
          <p:cNvSpPr txBox="1">
            <a:spLocks noChangeArrowheads="1"/>
          </p:cNvSpPr>
          <p:nvPr/>
        </p:nvSpPr>
        <p:spPr bwMode="auto">
          <a:xfrm>
            <a:off x="685800" y="660400"/>
            <a:ext cx="5181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Which part of the eye is most sensitive to light?</a:t>
            </a:r>
            <a:endParaRPr lang="en-US" sz="4000">
              <a:solidFill>
                <a:schemeClr val="bg1"/>
              </a:solidFill>
            </a:endParaRPr>
          </a:p>
        </p:txBody>
      </p:sp>
      <p:pic>
        <p:nvPicPr>
          <p:cNvPr id="34893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95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48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4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348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893"/>
                </p:tgtEl>
              </p:cMediaNode>
            </p:audio>
            <p:audio>
              <p:cMediaNode showWhenStopped="0">
                <p:cTn id="25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895"/>
                </p:tgtEl>
              </p:cMediaNode>
            </p:audio>
          </p:childTnLst>
        </p:cTn>
      </p:par>
    </p:tnLst>
    <p:bldLst>
      <p:bldP spid="34830" grpId="0" autoUpdateAnimBg="0"/>
      <p:bldP spid="34831" grpId="0" autoUpdateAnimBg="0"/>
      <p:bldP spid="34832" grpId="0" autoUpdateAnimBg="0"/>
      <p:bldP spid="34833" grpId="0" autoUpdateAnimBg="0"/>
      <p:bldP spid="34892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571875" y="11826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5845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47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48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49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5850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51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52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53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54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5855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56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57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58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59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5860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61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62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63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64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5865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66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67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68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69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5870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71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72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73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74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5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6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8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9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1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2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5884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5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7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8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362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3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62"/>
                </p:tgtEl>
              </p:cMediaNode>
            </p:audio>
          </p:childTnLst>
        </p:cTn>
      </p:par>
    </p:tnLst>
    <p:bldLst>
      <p:bldP spid="1331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6881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Rectangle 29"/>
          <p:cNvSpPr>
            <a:spLocks noChangeArrowheads="1"/>
          </p:cNvSpPr>
          <p:nvPr/>
        </p:nvSpPr>
        <p:spPr bwMode="auto">
          <a:xfrm>
            <a:off x="6696075" y="6985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6884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85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86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87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88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6889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90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91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92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93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6894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95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96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97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98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6899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00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01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02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03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6904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05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06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07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08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6909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10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11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12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13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4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5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6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7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8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9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20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21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22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6923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24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25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26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27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6928" name="Picture 6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29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30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31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32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33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34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12" name="Text Box 76"/>
          <p:cNvSpPr txBox="1">
            <a:spLocks noChangeArrowheads="1"/>
          </p:cNvSpPr>
          <p:nvPr/>
        </p:nvSpPr>
        <p:spPr bwMode="auto">
          <a:xfrm>
            <a:off x="64233" y="413646"/>
            <a:ext cx="61341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When a person’s eyeball is too long, he or she may be </a:t>
            </a:r>
            <a:r>
              <a:rPr lang="en-US" sz="4000" dirty="0" smtClean="0">
                <a:solidFill>
                  <a:schemeClr val="bg1"/>
                </a:solidFill>
              </a:rPr>
              <a:t>____________. What </a:t>
            </a:r>
            <a:r>
              <a:rPr lang="en-US" sz="4000" dirty="0">
                <a:solidFill>
                  <a:schemeClr val="bg1"/>
                </a:solidFill>
              </a:rPr>
              <a:t>kind</a:t>
            </a:r>
          </a:p>
          <a:p>
            <a:r>
              <a:rPr lang="en-US" sz="4000" dirty="0">
                <a:solidFill>
                  <a:schemeClr val="bg1"/>
                </a:solidFill>
              </a:rPr>
              <a:t>of lens can enable the person to see more clearly?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4413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15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4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4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44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413"/>
                </p:tgtEl>
              </p:cMediaNode>
            </p:audio>
            <p:audio>
              <p:cMediaNode showWhenStopped="0">
                <p:cTn id="14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415"/>
                </p:tgtEl>
              </p:cMediaNode>
            </p:audio>
          </p:childTnLst>
        </p:cTn>
      </p:par>
    </p:tnLst>
    <p:bldLst>
      <p:bldP spid="14412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Lets Play Them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220200" y="457200"/>
            <a:ext cx="7239000" cy="5638800"/>
            <a:chOff x="0" y="288"/>
            <a:chExt cx="4560" cy="3552"/>
          </a:xfrm>
        </p:grpSpPr>
        <p:sp>
          <p:nvSpPr>
            <p:cNvPr id="37952" name="Rectangle 5"/>
            <p:cNvSpPr>
              <a:spLocks noChangeArrowheads="1"/>
            </p:cNvSpPr>
            <p:nvPr/>
          </p:nvSpPr>
          <p:spPr bwMode="auto">
            <a:xfrm>
              <a:off x="0" y="28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3" name="Rectangle 6"/>
            <p:cNvSpPr>
              <a:spLocks noChangeArrowheads="1"/>
            </p:cNvSpPr>
            <p:nvPr/>
          </p:nvSpPr>
          <p:spPr bwMode="auto">
            <a:xfrm>
              <a:off x="0" y="86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4" name="Rectangle 7"/>
            <p:cNvSpPr>
              <a:spLocks noChangeArrowheads="1"/>
            </p:cNvSpPr>
            <p:nvPr/>
          </p:nvSpPr>
          <p:spPr bwMode="auto">
            <a:xfrm>
              <a:off x="0" y="144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955" name="Rectangle 8"/>
            <p:cNvSpPr>
              <a:spLocks noChangeArrowheads="1"/>
            </p:cNvSpPr>
            <p:nvPr/>
          </p:nvSpPr>
          <p:spPr bwMode="auto">
            <a:xfrm>
              <a:off x="0" y="201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956" name="Rectangle 9"/>
            <p:cNvSpPr>
              <a:spLocks noChangeArrowheads="1"/>
            </p:cNvSpPr>
            <p:nvPr/>
          </p:nvSpPr>
          <p:spPr bwMode="auto">
            <a:xfrm>
              <a:off x="0" y="259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7" name="Rectangle 10"/>
            <p:cNvSpPr>
              <a:spLocks noChangeArrowheads="1"/>
            </p:cNvSpPr>
            <p:nvPr/>
          </p:nvSpPr>
          <p:spPr bwMode="auto">
            <a:xfrm>
              <a:off x="0" y="316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958" name="Rectangle 11"/>
            <p:cNvSpPr>
              <a:spLocks noChangeArrowheads="1"/>
            </p:cNvSpPr>
            <p:nvPr/>
          </p:nvSpPr>
          <p:spPr bwMode="auto">
            <a:xfrm>
              <a:off x="0" y="374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 rot="5400000">
            <a:off x="266700" y="7734300"/>
            <a:ext cx="7239000" cy="5638800"/>
            <a:chOff x="0" y="480"/>
            <a:chExt cx="4560" cy="3552"/>
          </a:xfrm>
        </p:grpSpPr>
        <p:sp>
          <p:nvSpPr>
            <p:cNvPr id="37945" name="Rectangle 13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6" name="Rectangle 14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7947" name="Rectangle 15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7948" name="Rectangle 16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9" name="Rectangle 17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7950" name="Rectangle 18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7951" name="Rectangle 19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-7239000" y="152400"/>
            <a:ext cx="7239000" cy="6553200"/>
            <a:chOff x="0" y="96"/>
            <a:chExt cx="4560" cy="4128"/>
          </a:xfrm>
        </p:grpSpPr>
        <p:sp>
          <p:nvSpPr>
            <p:cNvPr id="37937" name="Rectangle 21"/>
            <p:cNvSpPr>
              <a:spLocks noChangeArrowheads="1"/>
            </p:cNvSpPr>
            <p:nvPr/>
          </p:nvSpPr>
          <p:spPr bwMode="auto">
            <a:xfrm>
              <a:off x="0" y="9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8" name="Rectangle 22"/>
            <p:cNvSpPr>
              <a:spLocks noChangeArrowheads="1"/>
            </p:cNvSpPr>
            <p:nvPr/>
          </p:nvSpPr>
          <p:spPr bwMode="auto">
            <a:xfrm>
              <a:off x="0" y="67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939" name="Rectangle 23"/>
            <p:cNvSpPr>
              <a:spLocks noChangeArrowheads="1"/>
            </p:cNvSpPr>
            <p:nvPr/>
          </p:nvSpPr>
          <p:spPr bwMode="auto">
            <a:xfrm>
              <a:off x="0" y="124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940" name="Rectangle 24"/>
            <p:cNvSpPr>
              <a:spLocks noChangeArrowheads="1"/>
            </p:cNvSpPr>
            <p:nvPr/>
          </p:nvSpPr>
          <p:spPr bwMode="auto">
            <a:xfrm>
              <a:off x="0" y="182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941" name="Rectangle 25"/>
            <p:cNvSpPr>
              <a:spLocks noChangeArrowheads="1"/>
            </p:cNvSpPr>
            <p:nvPr/>
          </p:nvSpPr>
          <p:spPr bwMode="auto">
            <a:xfrm>
              <a:off x="0" y="240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2" name="Rectangle 26"/>
            <p:cNvSpPr>
              <a:spLocks noChangeArrowheads="1"/>
            </p:cNvSpPr>
            <p:nvPr/>
          </p:nvSpPr>
          <p:spPr bwMode="auto">
            <a:xfrm>
              <a:off x="0" y="297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3" name="Rectangle 27"/>
            <p:cNvSpPr>
              <a:spLocks noChangeArrowheads="1"/>
            </p:cNvSpPr>
            <p:nvPr/>
          </p:nvSpPr>
          <p:spPr bwMode="auto">
            <a:xfrm>
              <a:off x="0" y="355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944" name="Rectangle 28"/>
            <p:cNvSpPr>
              <a:spLocks noChangeArrowheads="1"/>
            </p:cNvSpPr>
            <p:nvPr/>
          </p:nvSpPr>
          <p:spPr bwMode="auto">
            <a:xfrm>
              <a:off x="0" y="412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 rot="5400000">
            <a:off x="2552700" y="-6438900"/>
            <a:ext cx="7239000" cy="5638800"/>
            <a:chOff x="0" y="480"/>
            <a:chExt cx="4560" cy="3552"/>
          </a:xfrm>
        </p:grpSpPr>
        <p:sp>
          <p:nvSpPr>
            <p:cNvPr id="37930" name="Rectangle 30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1" name="Rectangle 31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7932" name="Rectangle 32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7933" name="Rectangle 33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4" name="Rectangle 34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7935" name="Rectangle 35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7936" name="Rectangle 36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-7239000" y="152400"/>
            <a:ext cx="7239000" cy="6553200"/>
            <a:chOff x="0" y="96"/>
            <a:chExt cx="4560" cy="4128"/>
          </a:xfrm>
        </p:grpSpPr>
        <p:sp>
          <p:nvSpPr>
            <p:cNvPr id="37922" name="Rectangle 38"/>
            <p:cNvSpPr>
              <a:spLocks noChangeArrowheads="1"/>
            </p:cNvSpPr>
            <p:nvPr/>
          </p:nvSpPr>
          <p:spPr bwMode="auto">
            <a:xfrm>
              <a:off x="0" y="9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3" name="Rectangle 39"/>
            <p:cNvSpPr>
              <a:spLocks noChangeArrowheads="1"/>
            </p:cNvSpPr>
            <p:nvPr/>
          </p:nvSpPr>
          <p:spPr bwMode="auto">
            <a:xfrm>
              <a:off x="0" y="67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924" name="Rectangle 40"/>
            <p:cNvSpPr>
              <a:spLocks noChangeArrowheads="1"/>
            </p:cNvSpPr>
            <p:nvPr/>
          </p:nvSpPr>
          <p:spPr bwMode="auto">
            <a:xfrm>
              <a:off x="0" y="124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925" name="Rectangle 41"/>
            <p:cNvSpPr>
              <a:spLocks noChangeArrowheads="1"/>
            </p:cNvSpPr>
            <p:nvPr/>
          </p:nvSpPr>
          <p:spPr bwMode="auto">
            <a:xfrm>
              <a:off x="0" y="182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926" name="Rectangle 42"/>
            <p:cNvSpPr>
              <a:spLocks noChangeArrowheads="1"/>
            </p:cNvSpPr>
            <p:nvPr/>
          </p:nvSpPr>
          <p:spPr bwMode="auto">
            <a:xfrm>
              <a:off x="0" y="240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7" name="Rectangle 43"/>
            <p:cNvSpPr>
              <a:spLocks noChangeArrowheads="1"/>
            </p:cNvSpPr>
            <p:nvPr/>
          </p:nvSpPr>
          <p:spPr bwMode="auto">
            <a:xfrm>
              <a:off x="0" y="297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8" name="Rectangle 44"/>
            <p:cNvSpPr>
              <a:spLocks noChangeArrowheads="1"/>
            </p:cNvSpPr>
            <p:nvPr/>
          </p:nvSpPr>
          <p:spPr bwMode="auto">
            <a:xfrm>
              <a:off x="0" y="355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929" name="Rectangle 45"/>
            <p:cNvSpPr>
              <a:spLocks noChangeArrowheads="1"/>
            </p:cNvSpPr>
            <p:nvPr/>
          </p:nvSpPr>
          <p:spPr bwMode="auto">
            <a:xfrm>
              <a:off x="0" y="412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 rot="5400000">
            <a:off x="266700" y="7734300"/>
            <a:ext cx="7239000" cy="5638800"/>
            <a:chOff x="0" y="480"/>
            <a:chExt cx="4560" cy="3552"/>
          </a:xfrm>
        </p:grpSpPr>
        <p:sp>
          <p:nvSpPr>
            <p:cNvPr id="37915" name="Rectangle 47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6" name="Rectangle 48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7917" name="Rectangle 49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7918" name="Rectangle 50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9" name="Rectangle 51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7920" name="Rectangle 52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7921" name="Rectangle 53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54"/>
          <p:cNvGrpSpPr>
            <a:grpSpLocks/>
          </p:cNvGrpSpPr>
          <p:nvPr/>
        </p:nvGrpSpPr>
        <p:grpSpPr bwMode="auto">
          <a:xfrm>
            <a:off x="9220200" y="457200"/>
            <a:ext cx="7239000" cy="5638800"/>
            <a:chOff x="0" y="288"/>
            <a:chExt cx="4560" cy="3552"/>
          </a:xfrm>
        </p:grpSpPr>
        <p:sp>
          <p:nvSpPr>
            <p:cNvPr id="37908" name="Rectangle 55"/>
            <p:cNvSpPr>
              <a:spLocks noChangeArrowheads="1"/>
            </p:cNvSpPr>
            <p:nvPr/>
          </p:nvSpPr>
          <p:spPr bwMode="auto">
            <a:xfrm>
              <a:off x="0" y="28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9" name="Rectangle 56"/>
            <p:cNvSpPr>
              <a:spLocks noChangeArrowheads="1"/>
            </p:cNvSpPr>
            <p:nvPr/>
          </p:nvSpPr>
          <p:spPr bwMode="auto">
            <a:xfrm>
              <a:off x="0" y="86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0" name="Rectangle 57"/>
            <p:cNvSpPr>
              <a:spLocks noChangeArrowheads="1"/>
            </p:cNvSpPr>
            <p:nvPr/>
          </p:nvSpPr>
          <p:spPr bwMode="auto">
            <a:xfrm>
              <a:off x="0" y="144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911" name="Rectangle 58"/>
            <p:cNvSpPr>
              <a:spLocks noChangeArrowheads="1"/>
            </p:cNvSpPr>
            <p:nvPr/>
          </p:nvSpPr>
          <p:spPr bwMode="auto">
            <a:xfrm>
              <a:off x="0" y="201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912" name="Rectangle 59"/>
            <p:cNvSpPr>
              <a:spLocks noChangeArrowheads="1"/>
            </p:cNvSpPr>
            <p:nvPr/>
          </p:nvSpPr>
          <p:spPr bwMode="auto">
            <a:xfrm>
              <a:off x="0" y="259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3" name="Rectangle 60"/>
            <p:cNvSpPr>
              <a:spLocks noChangeArrowheads="1"/>
            </p:cNvSpPr>
            <p:nvPr/>
          </p:nvSpPr>
          <p:spPr bwMode="auto">
            <a:xfrm>
              <a:off x="0" y="316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914" name="Rectangle 61"/>
            <p:cNvSpPr>
              <a:spLocks noChangeArrowheads="1"/>
            </p:cNvSpPr>
            <p:nvPr/>
          </p:nvSpPr>
          <p:spPr bwMode="auto">
            <a:xfrm>
              <a:off x="0" y="374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62"/>
          <p:cNvGrpSpPr>
            <a:grpSpLocks/>
          </p:cNvGrpSpPr>
          <p:nvPr/>
        </p:nvGrpSpPr>
        <p:grpSpPr bwMode="auto">
          <a:xfrm rot="5400000">
            <a:off x="2552700" y="-6438900"/>
            <a:ext cx="7239000" cy="5638800"/>
            <a:chOff x="0" y="480"/>
            <a:chExt cx="4560" cy="3552"/>
          </a:xfrm>
        </p:grpSpPr>
        <p:sp>
          <p:nvSpPr>
            <p:cNvPr id="37901" name="Rectangle 63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2" name="Rectangle 64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7903" name="Rectangle 65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7904" name="Rectangle 66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5" name="Rectangle 67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7906" name="Rectangle 68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7907" name="Rectangle 69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</p:grpSp>
      <p:pic>
        <p:nvPicPr>
          <p:cNvPr id="35910" name="Picture 7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258300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911" name="Text Box 71"/>
          <p:cNvSpPr txBox="1">
            <a:spLocks noChangeArrowheads="1"/>
          </p:cNvSpPr>
          <p:nvPr/>
        </p:nvSpPr>
        <p:spPr bwMode="auto">
          <a:xfrm>
            <a:off x="1295400" y="2514600"/>
            <a:ext cx="67818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>
                <a:solidFill>
                  <a:schemeClr val="bg1"/>
                </a:solidFill>
                <a:latin typeface="Arial" charset="0"/>
              </a:rPr>
              <a:t>YOU WIN $1 MILLION DOLLARS!</a:t>
            </a:r>
            <a:endParaRPr lang="en-US" sz="5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58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3" presetClass="entr" presetSubtype="52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35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35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5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843"/>
                </p:tgtEl>
              </p:cMediaNode>
            </p:audio>
          </p:childTnLst>
        </p:cTn>
      </p:par>
    </p:tnLst>
    <p:bldLst>
      <p:bldP spid="3591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3" name="Rectangle 49"/>
          <p:cNvSpPr>
            <a:spLocks noChangeArrowheads="1"/>
          </p:cNvSpPr>
          <p:nvPr/>
        </p:nvSpPr>
        <p:spPr bwMode="auto">
          <a:xfrm>
            <a:off x="3571875" y="54864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31" name="Text Box 10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32" name="Text Box 11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34" name="Text Box 13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36" name="Text Box 15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37" name="Text Box 16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38" name="Text Box 17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39" name="Text Box 18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140" name="Text Box 19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41" name="Text Box 20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42" name="Text Box 21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43" name="Text Box 22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44" name="Text Box 23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145" name="Text Box 24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46" name="Text Box 25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47" name="Text Box 26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48" name="Text Box 27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49" name="Text Box 28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5150" name="Text Box 29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51" name="Text Box 30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52" name="Text Box 31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53" name="Text Box 32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54" name="Oval 33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5" name="Oval 34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6" name="Oval 35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7" name="Oval 36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8" name="Oval 37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9" name="Oval 38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0" name="Oval 39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1" name="Oval 40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2" name="Oval 41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3" name="Oval 42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64" name="Oval 43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5" name="Oval 44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6" name="Oval 45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7" name="Oval 46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8" name="Oval 47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194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1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94"/>
                </p:tgtEl>
              </p:cMediaNode>
            </p:audio>
          </p:childTnLst>
        </p:cTn>
      </p:par>
    </p:tnLst>
    <p:bldLst>
      <p:bldP spid="619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0" y="3729038"/>
            <a:ext cx="9144000" cy="3128962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AutoShape 6"/>
          <p:cNvSpPr>
            <a:spLocks noChangeArrowheads="1"/>
          </p:cNvSpPr>
          <p:nvPr/>
        </p:nvSpPr>
        <p:spPr bwMode="auto">
          <a:xfrm>
            <a:off x="228600" y="5943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  retina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  ice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  heat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  opaque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61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165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167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68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69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0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1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172" name="Rectangle 78"/>
          <p:cNvSpPr>
            <a:spLocks noChangeArrowheads="1"/>
          </p:cNvSpPr>
          <p:nvPr/>
        </p:nvSpPr>
        <p:spPr bwMode="auto">
          <a:xfrm>
            <a:off x="6696075" y="43576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97" name="Oval 53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8" name="Oval 54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9" name="Oval 55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0" name="Oval 56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1" name="Oval 57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2" name="Oval 58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3" name="Oval 59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4" name="Oval 60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5" name="Oval 61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6" name="Oval 62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207" name="Oval 63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8" name="Oval 64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9" name="Oval 65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0" name="Oval 66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1" name="Oval 67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212" name="Picture 6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13" name="AutoShape 69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4" name="Oval 70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5" name="AutoShape 71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6" name="Oval 72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7" name="AutoShape 73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8" name="Oval 74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95" name="Text Box 75"/>
          <p:cNvSpPr txBox="1">
            <a:spLocks noChangeArrowheads="1"/>
          </p:cNvSpPr>
          <p:nvPr/>
        </p:nvSpPr>
        <p:spPr bwMode="auto">
          <a:xfrm>
            <a:off x="685800" y="717550"/>
            <a:ext cx="5181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What can energy from a light wave turn into?</a:t>
            </a:r>
            <a:endParaRPr lang="en-US" sz="4000">
              <a:solidFill>
                <a:schemeClr val="bg1"/>
              </a:solidFill>
            </a:endParaRPr>
          </a:p>
        </p:txBody>
      </p:sp>
      <p:pic>
        <p:nvPicPr>
          <p:cNvPr id="5196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97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01" name="AutoShape 81"/>
          <p:cNvSpPr>
            <a:spLocks noChangeArrowheads="1"/>
          </p:cNvSpPr>
          <p:nvPr/>
        </p:nvSpPr>
        <p:spPr bwMode="auto">
          <a:xfrm>
            <a:off x="69850" y="2767013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1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5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51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96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97"/>
                </p:tgtEl>
              </p:cMediaNode>
            </p:audio>
          </p:childTnLst>
        </p:cTn>
      </p:par>
    </p:tnLst>
    <p:bldLst>
      <p:bldP spid="5134" grpId="0" autoUpdateAnimBg="0"/>
      <p:bldP spid="5135" grpId="0" autoUpdateAnimBg="0"/>
      <p:bldP spid="5136" grpId="0" autoUpdateAnimBg="0"/>
      <p:bldP spid="5137" grpId="0" autoUpdateAnimBg="0"/>
      <p:bldP spid="5195" grpId="0" autoUpdateAnimBg="0"/>
      <p:bldP spid="520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571875" y="5172075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1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5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6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7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188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9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0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1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2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193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4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5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6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7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7198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9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200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201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202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4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6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8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9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0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1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212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3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4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5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6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218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2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18"/>
                </p:tgtEl>
              </p:cMediaNode>
            </p:audio>
          </p:childTnLst>
        </p:cTn>
      </p:par>
    </p:tnLst>
    <p:bldLst>
      <p:bldP spid="71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  pink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  indigo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  red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  yellow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13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15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16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17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18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19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20" name="Rectangle 29"/>
          <p:cNvSpPr>
            <a:spLocks noChangeArrowheads="1"/>
          </p:cNvSpPr>
          <p:nvPr/>
        </p:nvSpPr>
        <p:spPr bwMode="auto">
          <a:xfrm>
            <a:off x="6696075" y="404336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2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3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4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5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8226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7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8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9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0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31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2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3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4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5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36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7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8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9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40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8241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42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43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44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45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6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7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8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9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0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1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2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3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4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55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6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7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8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9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260" name="Picture 6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61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62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63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64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65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66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68" name="Text Box 76"/>
          <p:cNvSpPr txBox="1">
            <a:spLocks noChangeArrowheads="1"/>
          </p:cNvSpPr>
          <p:nvPr/>
        </p:nvSpPr>
        <p:spPr bwMode="auto">
          <a:xfrm>
            <a:off x="685800" y="774700"/>
            <a:ext cx="5181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Which is NOT a color in the rainbow?</a:t>
            </a:r>
            <a:endParaRPr lang="en-US" sz="4000">
              <a:solidFill>
                <a:schemeClr val="bg1"/>
              </a:solidFill>
            </a:endParaRPr>
          </a:p>
        </p:txBody>
      </p:sp>
      <p:pic>
        <p:nvPicPr>
          <p:cNvPr id="8269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71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72" name="AutoShape 80"/>
          <p:cNvSpPr>
            <a:spLocks noChangeArrowheads="1"/>
          </p:cNvSpPr>
          <p:nvPr/>
        </p:nvSpPr>
        <p:spPr bwMode="auto">
          <a:xfrm>
            <a:off x="69850" y="2767013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2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8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82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69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71"/>
                </p:tgtEl>
              </p:cMediaNode>
            </p:audio>
          </p:childTnLst>
        </p:cTn>
      </p:par>
    </p:tnLst>
    <p:bldLst>
      <p:bldP spid="8206" grpId="0" autoUpdateAnimBg="0"/>
      <p:bldP spid="8207" grpId="0" autoUpdateAnimBg="0"/>
      <p:bldP spid="8208" grpId="0" autoUpdateAnimBg="0"/>
      <p:bldP spid="8209" grpId="0" autoUpdateAnimBg="0"/>
      <p:bldP spid="8268" grpId="0" autoUpdateAnimBg="0"/>
      <p:bldP spid="827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571875" y="48752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28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29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0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9231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2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3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4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5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36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7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8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9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0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41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2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3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4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5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9246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7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8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9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50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1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2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3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4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5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6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7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8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9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60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61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62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63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64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266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66"/>
                </p:tgtEl>
              </p:cMediaNode>
            </p:audio>
          </p:childTnLst>
        </p:cTn>
      </p:par>
    </p:tnLst>
    <p:bldLst>
      <p:bldP spid="92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A:  cornea &amp; lens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447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C:  eye socket &amp; retina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B:  iris &amp; pupil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Arial" charset="0"/>
              </a:rPr>
              <a:t>D:  eyelashes &amp; eyelid 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61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63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64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65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66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67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68" name="Rectangle 29"/>
          <p:cNvSpPr>
            <a:spLocks noChangeArrowheads="1"/>
          </p:cNvSpPr>
          <p:nvPr/>
        </p:nvSpPr>
        <p:spPr bwMode="auto">
          <a:xfrm>
            <a:off x="6696075" y="37465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0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1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2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3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0274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5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6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7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8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79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0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1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2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3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84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5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6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7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8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0289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90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91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92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93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5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6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7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8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9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0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1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2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03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4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5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6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7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308" name="Picture 6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9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0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1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2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3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4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6" name="Text Box 76"/>
          <p:cNvSpPr txBox="1">
            <a:spLocks noChangeArrowheads="1"/>
          </p:cNvSpPr>
          <p:nvPr/>
        </p:nvSpPr>
        <p:spPr bwMode="auto">
          <a:xfrm>
            <a:off x="685800" y="203200"/>
            <a:ext cx="51816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Which two parts of the eye are used mainly for protection?</a:t>
            </a:r>
            <a:endParaRPr lang="en-US" sz="4000">
              <a:solidFill>
                <a:schemeClr val="bg1"/>
              </a:solidFill>
            </a:endParaRPr>
          </a:p>
        </p:txBody>
      </p:sp>
      <p:pic>
        <p:nvPicPr>
          <p:cNvPr id="10317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9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0" name="AutoShape 80"/>
          <p:cNvSpPr>
            <a:spLocks noChangeArrowheads="1"/>
          </p:cNvSpPr>
          <p:nvPr/>
        </p:nvSpPr>
        <p:spPr bwMode="auto">
          <a:xfrm>
            <a:off x="69850" y="2767013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3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03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317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319"/>
                </p:tgtEl>
              </p:cMediaNode>
            </p:audio>
          </p:childTnLst>
        </p:cTn>
      </p:par>
    </p:tnLst>
    <p:bldLst>
      <p:bldP spid="10254" grpId="0" autoUpdateAnimBg="0"/>
      <p:bldP spid="10255" grpId="0" autoUpdateAnimBg="0"/>
      <p:bldP spid="10256" grpId="0" autoUpdateAnimBg="0"/>
      <p:bldP spid="10257" grpId="0" autoUpdateAnimBg="0"/>
      <p:bldP spid="10316" grpId="0" autoUpdateAnimBg="0"/>
      <p:bldP spid="1032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1887</Words>
  <Application>Microsoft Office PowerPoint</Application>
  <PresentationFormat>On-screen Show (4:3)</PresentationFormat>
  <Paragraphs>1035</Paragraphs>
  <Slides>36</Slides>
  <Notes>0</Notes>
  <HiddenSlides>0</HiddenSlides>
  <MMClips>49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Impact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Text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Mark E. Damon</dc:creator>
  <cp:lastModifiedBy>Natalie Farinholt</cp:lastModifiedBy>
  <cp:revision>28</cp:revision>
  <dcterms:created xsi:type="dcterms:W3CDTF">1999-11-20T23:03:43Z</dcterms:created>
  <dcterms:modified xsi:type="dcterms:W3CDTF">2016-03-27T18:31:30Z</dcterms:modified>
</cp:coreProperties>
</file>