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68" r:id="rId4"/>
    <p:sldId id="257" r:id="rId5"/>
    <p:sldId id="258" r:id="rId6"/>
    <p:sldId id="259" r:id="rId7"/>
    <p:sldId id="261" r:id="rId8"/>
    <p:sldId id="262" r:id="rId9"/>
    <p:sldId id="263" r:id="rId10"/>
    <p:sldId id="264" r:id="rId11"/>
    <p:sldId id="265" r:id="rId12"/>
    <p:sldId id="266" r:id="rId13"/>
    <p:sldId id="269"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8548AD69-1F9E-4E22-9DA3-2BEA8A7EAF7D}" type="datetimeFigureOut">
              <a:rPr lang="en-US" smtClean="0"/>
              <a:t>1/12/2018</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2B8BC862-C13F-4400-808C-BB14002BD959}"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0200720"/>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48AD69-1F9E-4E22-9DA3-2BEA8A7EAF7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C862-C13F-4400-808C-BB14002BD959}" type="slidenum">
              <a:rPr lang="en-US" smtClean="0"/>
              <a:t>‹#›</a:t>
            </a:fld>
            <a:endParaRPr lang="en-US"/>
          </a:p>
        </p:txBody>
      </p:sp>
    </p:spTree>
    <p:extLst>
      <p:ext uri="{BB962C8B-B14F-4D97-AF65-F5344CB8AC3E}">
        <p14:creationId xmlns:p14="http://schemas.microsoft.com/office/powerpoint/2010/main" val="2615440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8548AD69-1F9E-4E22-9DA3-2BEA8A7EAF7D}" type="datetimeFigureOut">
              <a:rPr lang="en-US" smtClean="0"/>
              <a:t>1/12/2018</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2B8BC862-C13F-4400-808C-BB14002BD959}"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87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1" y="593367"/>
            <a:ext cx="11360799" cy="7635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415601" y="1536633"/>
            <a:ext cx="11360799"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11296610" y="6217621"/>
            <a:ext cx="731599"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69991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48AD69-1F9E-4E22-9DA3-2BEA8A7EAF7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C862-C13F-4400-808C-BB14002BD959}" type="slidenum">
              <a:rPr lang="en-US" smtClean="0"/>
              <a:t>‹#›</a:t>
            </a:fld>
            <a:endParaRPr lang="en-US"/>
          </a:p>
        </p:txBody>
      </p:sp>
    </p:spTree>
    <p:extLst>
      <p:ext uri="{BB962C8B-B14F-4D97-AF65-F5344CB8AC3E}">
        <p14:creationId xmlns:p14="http://schemas.microsoft.com/office/powerpoint/2010/main" val="201153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548AD69-1F9E-4E22-9DA3-2BEA8A7EAF7D}" type="datetimeFigureOut">
              <a:rPr lang="en-US" smtClean="0"/>
              <a:t>1/12/2018</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2B8BC862-C13F-4400-808C-BB14002BD959}"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006498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48AD69-1F9E-4E22-9DA3-2BEA8A7EAF7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BC862-C13F-4400-808C-BB14002BD959}" type="slidenum">
              <a:rPr lang="en-US" smtClean="0"/>
              <a:t>‹#›</a:t>
            </a:fld>
            <a:endParaRPr lang="en-US"/>
          </a:p>
        </p:txBody>
      </p:sp>
    </p:spTree>
    <p:extLst>
      <p:ext uri="{BB962C8B-B14F-4D97-AF65-F5344CB8AC3E}">
        <p14:creationId xmlns:p14="http://schemas.microsoft.com/office/powerpoint/2010/main" val="339216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48AD69-1F9E-4E22-9DA3-2BEA8A7EAF7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8BC862-C13F-4400-808C-BB14002BD959}" type="slidenum">
              <a:rPr lang="en-US" smtClean="0"/>
              <a:t>‹#›</a:t>
            </a:fld>
            <a:endParaRPr lang="en-US"/>
          </a:p>
        </p:txBody>
      </p:sp>
    </p:spTree>
    <p:extLst>
      <p:ext uri="{BB962C8B-B14F-4D97-AF65-F5344CB8AC3E}">
        <p14:creationId xmlns:p14="http://schemas.microsoft.com/office/powerpoint/2010/main" val="2656032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48AD69-1F9E-4E22-9DA3-2BEA8A7EAF7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8BC862-C13F-4400-808C-BB14002BD959}" type="slidenum">
              <a:rPr lang="en-US" smtClean="0"/>
              <a:t>‹#›</a:t>
            </a:fld>
            <a:endParaRPr lang="en-US"/>
          </a:p>
        </p:txBody>
      </p:sp>
    </p:spTree>
    <p:extLst>
      <p:ext uri="{BB962C8B-B14F-4D97-AF65-F5344CB8AC3E}">
        <p14:creationId xmlns:p14="http://schemas.microsoft.com/office/powerpoint/2010/main" val="146588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548AD69-1F9E-4E22-9DA3-2BEA8A7EAF7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8BC862-C13F-4400-808C-BB14002BD959}" type="slidenum">
              <a:rPr lang="en-US" smtClean="0"/>
              <a:t>‹#›</a:t>
            </a:fld>
            <a:endParaRPr lang="en-US"/>
          </a:p>
        </p:txBody>
      </p:sp>
    </p:spTree>
    <p:extLst>
      <p:ext uri="{BB962C8B-B14F-4D97-AF65-F5344CB8AC3E}">
        <p14:creationId xmlns:p14="http://schemas.microsoft.com/office/powerpoint/2010/main" val="41831208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8548AD69-1F9E-4E22-9DA3-2BEA8A7EAF7D}" type="datetimeFigureOut">
              <a:rPr lang="en-US" smtClean="0"/>
              <a:t>1/12/2018</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2B8BC862-C13F-4400-808C-BB14002BD959}" type="slidenum">
              <a:rPr lang="en-US" smtClean="0"/>
              <a:t>‹#›</a:t>
            </a:fld>
            <a:endParaRPr lang="en-US"/>
          </a:p>
        </p:txBody>
      </p:sp>
    </p:spTree>
    <p:extLst>
      <p:ext uri="{BB962C8B-B14F-4D97-AF65-F5344CB8AC3E}">
        <p14:creationId xmlns:p14="http://schemas.microsoft.com/office/powerpoint/2010/main" val="111856606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8548AD69-1F9E-4E22-9DA3-2BEA8A7EAF7D}" type="datetimeFigureOut">
              <a:rPr lang="en-US" smtClean="0"/>
              <a:t>1/12/2018</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2B8BC862-C13F-4400-808C-BB14002BD959}" type="slidenum">
              <a:rPr lang="en-US" smtClean="0"/>
              <a:t>‹#›</a:t>
            </a:fld>
            <a:endParaRPr lang="en-US"/>
          </a:p>
        </p:txBody>
      </p:sp>
    </p:spTree>
    <p:extLst>
      <p:ext uri="{BB962C8B-B14F-4D97-AF65-F5344CB8AC3E}">
        <p14:creationId xmlns:p14="http://schemas.microsoft.com/office/powerpoint/2010/main" val="4023487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8548AD69-1F9E-4E22-9DA3-2BEA8A7EAF7D}" type="datetimeFigureOut">
              <a:rPr lang="en-US" smtClean="0"/>
              <a:t>1/12/2018</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2B8BC862-C13F-4400-808C-BB14002BD959}"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365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Today we are completing a Physical and Chemical changes lab. </a:t>
            </a:r>
            <a:endParaRPr lang="en-US" dirty="0"/>
          </a:p>
        </p:txBody>
      </p:sp>
      <p:sp>
        <p:nvSpPr>
          <p:cNvPr id="3" name="Text Placeholder 2"/>
          <p:cNvSpPr>
            <a:spLocks noGrp="1"/>
          </p:cNvSpPr>
          <p:nvPr>
            <p:ph type="subTitle" idx="1"/>
          </p:nvPr>
        </p:nvSpPr>
        <p:spPr/>
        <p:txBody>
          <a:bodyPr>
            <a:normAutofit fontScale="70000" lnSpcReduction="20000"/>
          </a:bodyPr>
          <a:lstStyle/>
          <a:p>
            <a:r>
              <a:rPr lang="en-US" dirty="0" smtClean="0"/>
              <a:t>Get out the sheet from yesterday. Make sure your name is on it. Turn it over and look over the lab sheet for today. Sit with your group of 4.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919" y="3295261"/>
            <a:ext cx="5231219" cy="3300232"/>
          </a:xfrm>
          <a:prstGeom prst="rect">
            <a:avLst/>
          </a:prstGeom>
        </p:spPr>
      </p:pic>
    </p:spTree>
    <p:extLst>
      <p:ext uri="{BB962C8B-B14F-4D97-AF65-F5344CB8AC3E}">
        <p14:creationId xmlns:p14="http://schemas.microsoft.com/office/powerpoint/2010/main" val="4123696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6</a:t>
            </a:r>
            <a:endParaRPr lang="en-US" dirty="0"/>
          </a:p>
        </p:txBody>
      </p:sp>
      <p:sp>
        <p:nvSpPr>
          <p:cNvPr id="3" name="Content Placeholder 2"/>
          <p:cNvSpPr>
            <a:spLocks noGrp="1"/>
          </p:cNvSpPr>
          <p:nvPr>
            <p:ph idx="1"/>
          </p:nvPr>
        </p:nvSpPr>
        <p:spPr/>
        <p:txBody>
          <a:bodyPr/>
          <a:lstStyle/>
          <a:p>
            <a:r>
              <a:rPr lang="en-US" dirty="0"/>
              <a:t>The piece of paper at this station has been burned over a fire. Observe the changes that occurred and determine if the paper has gone through a chemical change or physical change? </a:t>
            </a:r>
          </a:p>
        </p:txBody>
      </p:sp>
    </p:spTree>
    <p:extLst>
      <p:ext uri="{BB962C8B-B14F-4D97-AF65-F5344CB8AC3E}">
        <p14:creationId xmlns:p14="http://schemas.microsoft.com/office/powerpoint/2010/main" val="2891547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7</a:t>
            </a:r>
            <a:endParaRPr lang="en-US" dirty="0"/>
          </a:p>
        </p:txBody>
      </p:sp>
      <p:sp>
        <p:nvSpPr>
          <p:cNvPr id="3" name="Content Placeholder 2"/>
          <p:cNvSpPr>
            <a:spLocks noGrp="1"/>
          </p:cNvSpPr>
          <p:nvPr>
            <p:ph idx="1"/>
          </p:nvPr>
        </p:nvSpPr>
        <p:spPr/>
        <p:txBody>
          <a:bodyPr/>
          <a:lstStyle/>
          <a:p>
            <a:r>
              <a:rPr lang="en-US" dirty="0"/>
              <a:t>Mold the piece of Play-Doh into the shape of a snake. Is this a physical or chemical change? </a:t>
            </a:r>
          </a:p>
        </p:txBody>
      </p:sp>
    </p:spTree>
    <p:extLst>
      <p:ext uri="{BB962C8B-B14F-4D97-AF65-F5344CB8AC3E}">
        <p14:creationId xmlns:p14="http://schemas.microsoft.com/office/powerpoint/2010/main" val="2817547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8 </a:t>
            </a:r>
            <a:endParaRPr lang="en-US" dirty="0"/>
          </a:p>
        </p:txBody>
      </p:sp>
      <p:sp>
        <p:nvSpPr>
          <p:cNvPr id="3" name="Content Placeholder 2"/>
          <p:cNvSpPr>
            <a:spLocks noGrp="1"/>
          </p:cNvSpPr>
          <p:nvPr>
            <p:ph idx="1"/>
          </p:nvPr>
        </p:nvSpPr>
        <p:spPr/>
        <p:txBody>
          <a:bodyPr/>
          <a:lstStyle/>
          <a:p>
            <a:r>
              <a:rPr lang="en-US" dirty="0" smtClean="0"/>
              <a:t>Sitting in a cup are several ice cubes. As these ice cubes are exposed to the air in your classroom, are they undergoing a physical or chemical change?</a:t>
            </a:r>
            <a:endParaRPr lang="en-US" dirty="0"/>
          </a:p>
        </p:txBody>
      </p:sp>
    </p:spTree>
    <p:extLst>
      <p:ext uri="{BB962C8B-B14F-4D97-AF65-F5344CB8AC3E}">
        <p14:creationId xmlns:p14="http://schemas.microsoft.com/office/powerpoint/2010/main" val="1923344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9</a:t>
            </a:r>
            <a:endParaRPr lang="en-US" dirty="0"/>
          </a:p>
        </p:txBody>
      </p:sp>
      <p:sp>
        <p:nvSpPr>
          <p:cNvPr id="3" name="Content Placeholder 2"/>
          <p:cNvSpPr>
            <a:spLocks noGrp="1"/>
          </p:cNvSpPr>
          <p:nvPr>
            <p:ph idx="1"/>
          </p:nvPr>
        </p:nvSpPr>
        <p:spPr/>
        <p:txBody>
          <a:bodyPr/>
          <a:lstStyle/>
          <a:p>
            <a:r>
              <a:rPr lang="en-US" dirty="0" smtClean="0"/>
              <a:t>Place one drop of food coloring into the glass of water. Observe the changes that take place. Is this a physical or chemical change?</a:t>
            </a:r>
            <a:endParaRPr lang="en-US" dirty="0"/>
          </a:p>
        </p:txBody>
      </p:sp>
    </p:spTree>
    <p:extLst>
      <p:ext uri="{BB962C8B-B14F-4D97-AF65-F5344CB8AC3E}">
        <p14:creationId xmlns:p14="http://schemas.microsoft.com/office/powerpoint/2010/main" val="1908737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polishing </a:t>
            </a:r>
            <a:r>
              <a:rPr lang="en-US" dirty="0"/>
              <a:t>a rough stone </a:t>
            </a:r>
          </a:p>
          <a:p>
            <a:r>
              <a:rPr lang="en-US" dirty="0"/>
              <a:t>crushing a sugar cube </a:t>
            </a:r>
            <a:r>
              <a:rPr lang="en-US" dirty="0" smtClean="0"/>
              <a:t> </a:t>
            </a:r>
            <a:endParaRPr lang="en-US" dirty="0"/>
          </a:p>
          <a:p>
            <a:r>
              <a:rPr lang="en-US" dirty="0"/>
              <a:t>mixing sand and pebbles </a:t>
            </a:r>
          </a:p>
          <a:p>
            <a:r>
              <a:rPr lang="en-US" dirty="0"/>
              <a:t>melting plastic </a:t>
            </a:r>
            <a:endParaRPr lang="en-US" dirty="0" smtClean="0"/>
          </a:p>
          <a:p>
            <a:r>
              <a:rPr lang="en-US" dirty="0" smtClean="0"/>
              <a:t>Something </a:t>
            </a:r>
            <a:r>
              <a:rPr lang="en-US" dirty="0" smtClean="0"/>
              <a:t>rotting</a:t>
            </a:r>
          </a:p>
          <a:p>
            <a:r>
              <a:rPr lang="en-US" dirty="0" smtClean="0"/>
              <a:t>Two </a:t>
            </a:r>
            <a:r>
              <a:rPr lang="en-US" dirty="0"/>
              <a:t>pieces of iron are at this station. One is a silvery color; the other piece of iron </a:t>
            </a:r>
            <a:r>
              <a:rPr lang="en-US" dirty="0" smtClean="0"/>
              <a:t>has been </a:t>
            </a:r>
            <a:r>
              <a:rPr lang="en-US" dirty="0"/>
              <a:t>left in the air for a long period of time, and is an orange color. Has this piece of </a:t>
            </a:r>
            <a:r>
              <a:rPr lang="en-US" dirty="0" smtClean="0"/>
              <a:t>iron undergone </a:t>
            </a:r>
            <a:r>
              <a:rPr lang="en-US" dirty="0"/>
              <a:t>a physical or chemical reaction?</a:t>
            </a:r>
          </a:p>
          <a:p>
            <a:r>
              <a:rPr lang="en-US" dirty="0" smtClean="0"/>
              <a:t>A </a:t>
            </a:r>
            <a:r>
              <a:rPr lang="en-US" dirty="0"/>
              <a:t>white ant-acid tablet is provided, along with a cup of water. Place the table </a:t>
            </a:r>
            <a:r>
              <a:rPr lang="en-US" dirty="0" smtClean="0"/>
              <a:t>in the </a:t>
            </a:r>
            <a:r>
              <a:rPr lang="en-US" dirty="0"/>
              <a:t>water, and observe the reaction. Is this a physical or chemical change</a:t>
            </a:r>
            <a:r>
              <a:rPr lang="en-US" dirty="0" smtClean="0"/>
              <a:t>?</a:t>
            </a:r>
          </a:p>
          <a:p>
            <a:r>
              <a:rPr lang="en-US" dirty="0"/>
              <a:t>At this station, a small white rock, called limestone, is provided, as well as a </a:t>
            </a:r>
            <a:r>
              <a:rPr lang="en-US" dirty="0" smtClean="0"/>
              <a:t>dropper and </a:t>
            </a:r>
            <a:r>
              <a:rPr lang="en-US" dirty="0"/>
              <a:t>vinegar. Place a drop of vinegar on the limestone and record your observation. Is </a:t>
            </a:r>
            <a:r>
              <a:rPr lang="en-US"/>
              <a:t>this </a:t>
            </a:r>
            <a:r>
              <a:rPr lang="en-US" smtClean="0"/>
              <a:t>a physical </a:t>
            </a:r>
            <a:r>
              <a:rPr lang="en-US" dirty="0"/>
              <a:t>or chemical change?</a:t>
            </a:r>
            <a:endParaRPr lang="en-US" dirty="0" smtClean="0"/>
          </a:p>
          <a:p>
            <a:endParaRPr lang="en-US" dirty="0" smtClean="0"/>
          </a:p>
          <a:p>
            <a:endParaRPr lang="en-US" dirty="0"/>
          </a:p>
        </p:txBody>
      </p:sp>
    </p:spTree>
    <p:extLst>
      <p:ext uri="{BB962C8B-B14F-4D97-AF65-F5344CB8AC3E}">
        <p14:creationId xmlns:p14="http://schemas.microsoft.com/office/powerpoint/2010/main" val="871843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Chemical and Physical Changes Lab</a:t>
            </a:r>
            <a:endParaRPr lang="en-US" dirty="0"/>
          </a:p>
        </p:txBody>
      </p:sp>
      <p:sp>
        <p:nvSpPr>
          <p:cNvPr id="3" name="Subtitle 2"/>
          <p:cNvSpPr>
            <a:spLocks noGrp="1"/>
          </p:cNvSpPr>
          <p:nvPr>
            <p:ph type="subTitle" idx="1"/>
          </p:nvPr>
        </p:nvSpPr>
        <p:spPr>
          <a:xfrm>
            <a:off x="0" y="0"/>
            <a:ext cx="7405352" cy="6387921"/>
          </a:xfrm>
        </p:spPr>
        <p:txBody>
          <a:bodyPr>
            <a:noAutofit/>
          </a:bodyPr>
          <a:lstStyle/>
          <a:p>
            <a:r>
              <a:rPr lang="en-US" sz="4000" dirty="0">
                <a:solidFill>
                  <a:schemeClr val="accent2">
                    <a:lumMod val="50000"/>
                  </a:schemeClr>
                </a:solidFill>
              </a:rPr>
              <a:t>In this lab you will perform a number of tests to determine if a physical or chemical change has taken place. Directions are provided at each station. </a:t>
            </a:r>
            <a:r>
              <a:rPr lang="en-US" sz="4000" dirty="0" smtClean="0">
                <a:solidFill>
                  <a:schemeClr val="accent2">
                    <a:lumMod val="50000"/>
                  </a:schemeClr>
                </a:solidFill>
              </a:rPr>
              <a:t/>
            </a:r>
            <a:br>
              <a:rPr lang="en-US" sz="4000" dirty="0" smtClean="0">
                <a:solidFill>
                  <a:schemeClr val="accent2">
                    <a:lumMod val="50000"/>
                  </a:schemeClr>
                </a:solidFill>
              </a:rPr>
            </a:br>
            <a:r>
              <a:rPr lang="en-US" sz="4000" dirty="0" smtClean="0">
                <a:solidFill>
                  <a:schemeClr val="accent2">
                    <a:lumMod val="50000"/>
                  </a:schemeClr>
                </a:solidFill>
              </a:rPr>
              <a:t>Complete the chart by filling in your observations at each station.</a:t>
            </a:r>
            <a:endParaRPr lang="en-US" sz="4000" dirty="0">
              <a:solidFill>
                <a:schemeClr val="accent2">
                  <a:lumMod val="50000"/>
                </a:schemeClr>
              </a:solidFill>
            </a:endParaRPr>
          </a:p>
        </p:txBody>
      </p:sp>
    </p:spTree>
    <p:extLst>
      <p:ext uri="{BB962C8B-B14F-4D97-AF65-F5344CB8AC3E}">
        <p14:creationId xmlns:p14="http://schemas.microsoft.com/office/powerpoint/2010/main" val="596487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0457" y="56884"/>
            <a:ext cx="11475076" cy="844637"/>
          </a:xfrm>
        </p:spPr>
        <p:txBody>
          <a:bodyPr>
            <a:normAutofit/>
          </a:bodyPr>
          <a:lstStyle/>
          <a:p>
            <a:r>
              <a:rPr lang="en-US" dirty="0" smtClean="0"/>
              <a:t>Observing Changes in Matter 		Name:</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668604339"/>
              </p:ext>
            </p:extLst>
          </p:nvPr>
        </p:nvGraphicFramePr>
        <p:xfrm>
          <a:off x="270457" y="901522"/>
          <a:ext cx="11670530" cy="5987836"/>
        </p:xfrm>
        <a:graphic>
          <a:graphicData uri="http://schemas.openxmlformats.org/drawingml/2006/table">
            <a:tbl>
              <a:tblPr firstRow="1" firstCol="1" lastRow="1" lastCol="1" bandRow="1" bandCol="1">
                <a:tableStyleId>{5C22544A-7EE6-4342-B048-85BDC9FD1C3A}</a:tableStyleId>
              </a:tblPr>
              <a:tblGrid>
                <a:gridCol w="894918"/>
                <a:gridCol w="2412740"/>
                <a:gridCol w="1384098"/>
                <a:gridCol w="1384098"/>
                <a:gridCol w="1384098"/>
                <a:gridCol w="1482388"/>
                <a:gridCol w="977212"/>
                <a:gridCol w="1750978"/>
              </a:tblGrid>
              <a:tr h="549554">
                <a:tc>
                  <a:txBody>
                    <a:bodyPr/>
                    <a:lstStyle/>
                    <a:p>
                      <a:pPr marL="0" marR="0" algn="ctr">
                        <a:spcBef>
                          <a:spcPts val="0"/>
                        </a:spcBef>
                        <a:spcAft>
                          <a:spcPts val="0"/>
                        </a:spcAft>
                      </a:pPr>
                      <a:r>
                        <a:rPr lang="en-US" sz="1800" dirty="0">
                          <a:effectLst/>
                        </a:rPr>
                        <a:t>Test</a:t>
                      </a:r>
                      <a:endParaRPr lang="en-US" sz="20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lgn="ctr">
                        <a:spcBef>
                          <a:spcPts val="0"/>
                        </a:spcBef>
                        <a:spcAft>
                          <a:spcPts val="0"/>
                        </a:spcAft>
                      </a:pPr>
                      <a:r>
                        <a:rPr lang="en-US" sz="1800" dirty="0">
                          <a:effectLst/>
                        </a:rPr>
                        <a:t>Describe what happened</a:t>
                      </a:r>
                      <a:endParaRPr lang="en-US" sz="20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lgn="ctr">
                        <a:spcBef>
                          <a:spcPts val="0"/>
                        </a:spcBef>
                        <a:spcAft>
                          <a:spcPts val="0"/>
                        </a:spcAft>
                      </a:pPr>
                      <a:r>
                        <a:rPr lang="en-US" sz="1800" dirty="0">
                          <a:effectLst/>
                        </a:rPr>
                        <a:t>Change in size or shape?</a:t>
                      </a:r>
                      <a:endParaRPr lang="en-US" sz="20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lgn="ctr">
                        <a:spcBef>
                          <a:spcPts val="0"/>
                        </a:spcBef>
                        <a:spcAft>
                          <a:spcPts val="0"/>
                        </a:spcAft>
                      </a:pPr>
                      <a:r>
                        <a:rPr lang="en-US" sz="1800" dirty="0">
                          <a:effectLst/>
                        </a:rPr>
                        <a:t>Change in state of matter?</a:t>
                      </a:r>
                      <a:endParaRPr lang="en-US" sz="20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lgn="ctr">
                        <a:spcBef>
                          <a:spcPts val="0"/>
                        </a:spcBef>
                        <a:spcAft>
                          <a:spcPts val="0"/>
                        </a:spcAft>
                      </a:pPr>
                      <a:r>
                        <a:rPr lang="en-US" sz="1800" dirty="0">
                          <a:effectLst/>
                        </a:rPr>
                        <a:t>Change in color?</a:t>
                      </a:r>
                      <a:endParaRPr lang="en-US" sz="20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lgn="ctr">
                        <a:spcBef>
                          <a:spcPts val="0"/>
                        </a:spcBef>
                        <a:spcAft>
                          <a:spcPts val="0"/>
                        </a:spcAft>
                      </a:pPr>
                      <a:r>
                        <a:rPr lang="en-US" sz="1800">
                          <a:effectLst/>
                        </a:rPr>
                        <a:t>NEW </a:t>
                      </a:r>
                      <a:r>
                        <a:rPr lang="en-US" sz="1800" smtClean="0">
                          <a:effectLst/>
                        </a:rPr>
                        <a:t>substance?</a:t>
                      </a:r>
                      <a:endParaRPr lang="en-US" sz="20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lgn="ctr">
                        <a:spcBef>
                          <a:spcPts val="0"/>
                        </a:spcBef>
                        <a:spcAft>
                          <a:spcPts val="0"/>
                        </a:spcAft>
                      </a:pPr>
                      <a:r>
                        <a:rPr lang="en-US" sz="1800" dirty="0">
                          <a:effectLst/>
                        </a:rPr>
                        <a:t>Odor?</a:t>
                      </a:r>
                      <a:endParaRPr lang="en-US" sz="20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lgn="ctr">
                        <a:spcBef>
                          <a:spcPts val="0"/>
                        </a:spcBef>
                        <a:spcAft>
                          <a:spcPts val="0"/>
                        </a:spcAft>
                      </a:pPr>
                      <a:r>
                        <a:rPr lang="en-US" sz="1800" dirty="0">
                          <a:effectLst/>
                        </a:rPr>
                        <a:t>Conclusion: Physical or chemical change?</a:t>
                      </a:r>
                      <a:endParaRPr lang="en-US" sz="2000" dirty="0">
                        <a:effectLst/>
                        <a:latin typeface="Times New Roman" panose="02020603050405020304" pitchFamily="18" charset="0"/>
                        <a:ea typeface="Times New Roman" panose="02020603050405020304" pitchFamily="18" charset="0"/>
                      </a:endParaRPr>
                    </a:p>
                  </a:txBody>
                  <a:tcPr marL="35542" marR="35542" marT="0" marB="0" anchor="ctr"/>
                </a:tc>
              </a:tr>
              <a:tr h="593332">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r>
              <a:tr h="593332">
                <a:tc>
                  <a:txBody>
                    <a:bodyPr/>
                    <a:lstStyle/>
                    <a:p>
                      <a:pPr marL="0" marR="0" algn="ctr">
                        <a:spcBef>
                          <a:spcPts val="0"/>
                        </a:spcBef>
                        <a:spcAft>
                          <a:spcPts val="0"/>
                        </a:spcAft>
                      </a:pPr>
                      <a:r>
                        <a:rPr lang="en-US" sz="2400" dirty="0">
                          <a:effectLst/>
                        </a:rPr>
                        <a:t>#2</a:t>
                      </a:r>
                      <a:endParaRPr lang="en-US" sz="24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r>
              <a:tr h="593332">
                <a:tc>
                  <a:txBody>
                    <a:bodyPr/>
                    <a:lstStyle/>
                    <a:p>
                      <a:pPr marL="0" marR="0" algn="ctr">
                        <a:spcBef>
                          <a:spcPts val="0"/>
                        </a:spcBef>
                        <a:spcAft>
                          <a:spcPts val="0"/>
                        </a:spcAft>
                      </a:pPr>
                      <a:r>
                        <a:rPr lang="en-US" sz="2400" dirty="0">
                          <a:effectLst/>
                        </a:rPr>
                        <a:t>#3</a:t>
                      </a:r>
                      <a:endParaRPr lang="en-US" sz="24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r>
              <a:tr h="593332">
                <a:tc>
                  <a:txBody>
                    <a:bodyPr/>
                    <a:lstStyle/>
                    <a:p>
                      <a:pPr marL="0" marR="0" algn="ctr">
                        <a:spcBef>
                          <a:spcPts val="0"/>
                        </a:spcBef>
                        <a:spcAft>
                          <a:spcPts val="0"/>
                        </a:spcAft>
                      </a:pPr>
                      <a:r>
                        <a:rPr lang="en-US" sz="2400" dirty="0">
                          <a:effectLst/>
                        </a:rPr>
                        <a:t>#4</a:t>
                      </a:r>
                      <a:endParaRPr lang="en-US" sz="24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r>
              <a:tr h="593332">
                <a:tc>
                  <a:txBody>
                    <a:bodyPr/>
                    <a:lstStyle/>
                    <a:p>
                      <a:pPr marL="0" marR="0" algn="ctr">
                        <a:spcBef>
                          <a:spcPts val="0"/>
                        </a:spcBef>
                        <a:spcAft>
                          <a:spcPts val="0"/>
                        </a:spcAft>
                      </a:pPr>
                      <a:r>
                        <a:rPr lang="en-US" sz="2400" dirty="0">
                          <a:effectLst/>
                        </a:rPr>
                        <a:t>#5</a:t>
                      </a:r>
                      <a:endParaRPr lang="en-US" sz="24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p>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r>
              <a:tr h="549554">
                <a:tc>
                  <a:txBody>
                    <a:bodyPr/>
                    <a:lstStyle/>
                    <a:p>
                      <a:pPr marL="0" marR="0" algn="ctr">
                        <a:spcBef>
                          <a:spcPts val="0"/>
                        </a:spcBef>
                        <a:spcAft>
                          <a:spcPts val="0"/>
                        </a:spcAft>
                      </a:pPr>
                      <a:r>
                        <a:rPr lang="en-US" sz="2400" dirty="0">
                          <a:effectLst/>
                        </a:rPr>
                        <a:t>#6</a:t>
                      </a:r>
                      <a:endParaRPr lang="en-US" sz="24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r>
              <a:tr h="549554">
                <a:tc>
                  <a:txBody>
                    <a:bodyPr/>
                    <a:lstStyle/>
                    <a:p>
                      <a:pPr marL="0" marR="0" algn="ctr">
                        <a:spcBef>
                          <a:spcPts val="0"/>
                        </a:spcBef>
                        <a:spcAft>
                          <a:spcPts val="0"/>
                        </a:spcAft>
                      </a:pPr>
                      <a:r>
                        <a:rPr lang="en-US" sz="2400" dirty="0">
                          <a:effectLst/>
                        </a:rPr>
                        <a:t>#7</a:t>
                      </a:r>
                      <a:endParaRPr lang="en-US" sz="24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r>
              <a:tr h="549554">
                <a:tc>
                  <a:txBody>
                    <a:bodyPr/>
                    <a:lstStyle/>
                    <a:p>
                      <a:pPr marL="0" marR="0" algn="ctr">
                        <a:spcBef>
                          <a:spcPts val="0"/>
                        </a:spcBef>
                        <a:spcAft>
                          <a:spcPts val="0"/>
                        </a:spcAft>
                      </a:pPr>
                      <a:r>
                        <a:rPr lang="en-US" sz="2400" dirty="0">
                          <a:effectLst/>
                        </a:rPr>
                        <a:t>#8</a:t>
                      </a:r>
                      <a:endParaRPr lang="en-US" sz="24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r>
              <a:tr h="549554">
                <a:tc>
                  <a:txBody>
                    <a:bodyPr/>
                    <a:lstStyle/>
                    <a:p>
                      <a:pPr marL="0" marR="0" algn="ctr">
                        <a:spcBef>
                          <a:spcPts val="0"/>
                        </a:spcBef>
                        <a:spcAft>
                          <a:spcPts val="0"/>
                        </a:spcAft>
                      </a:pPr>
                      <a:r>
                        <a:rPr lang="en-US" sz="2400" dirty="0">
                          <a:effectLst/>
                        </a:rPr>
                        <a:t>#9</a:t>
                      </a:r>
                      <a:endParaRPr lang="en-US" sz="2400" dirty="0">
                        <a:effectLst/>
                        <a:latin typeface="Times New Roman" panose="02020603050405020304" pitchFamily="18" charset="0"/>
                        <a:ea typeface="Times New Roman" panose="02020603050405020304" pitchFamily="18" charset="0"/>
                      </a:endParaRPr>
                    </a:p>
                  </a:txBody>
                  <a:tcPr marL="35542" marR="35542" marT="0" marB="0" anchor="ctr"/>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a:effectLst/>
                        </a:rPr>
                        <a:t> </a:t>
                      </a:r>
                      <a:endParaRPr lang="en-US" sz="600">
                        <a:effectLst/>
                        <a:latin typeface="Times New Roman" panose="02020603050405020304" pitchFamily="18" charset="0"/>
                        <a:ea typeface="Times New Roman" panose="02020603050405020304" pitchFamily="18" charset="0"/>
                      </a:endParaRPr>
                    </a:p>
                  </a:txBody>
                  <a:tcPr marL="35542" marR="35542" marT="0" marB="0"/>
                </a:tc>
                <a:tc>
                  <a:txBody>
                    <a:bodyPr/>
                    <a:lstStyle/>
                    <a:p>
                      <a:pPr marL="0" marR="0">
                        <a:spcBef>
                          <a:spcPts val="0"/>
                        </a:spcBef>
                        <a:spcAft>
                          <a:spcPts val="0"/>
                        </a:spcAft>
                      </a:pPr>
                      <a:r>
                        <a:rPr lang="en-US" sz="600" dirty="0">
                          <a:effectLst/>
                        </a:rPr>
                        <a:t> </a:t>
                      </a:r>
                      <a:endParaRPr lang="en-US" sz="600" dirty="0">
                        <a:effectLst/>
                        <a:latin typeface="Times New Roman" panose="02020603050405020304" pitchFamily="18" charset="0"/>
                        <a:ea typeface="Times New Roman" panose="02020603050405020304" pitchFamily="18" charset="0"/>
                      </a:endParaRPr>
                    </a:p>
                  </a:txBody>
                  <a:tcPr marL="35542" marR="35542" marT="0" marB="0"/>
                </a:tc>
              </a:tr>
            </a:tbl>
          </a:graphicData>
        </a:graphic>
      </p:graphicFrame>
    </p:spTree>
    <p:extLst>
      <p:ext uri="{BB962C8B-B14F-4D97-AF65-F5344CB8AC3E}">
        <p14:creationId xmlns:p14="http://schemas.microsoft.com/office/powerpoint/2010/main" val="1046134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1. In this activity, you will create both physical and chemical changes. Before you begin the activity, put on the safety glasses provided by your teacher, and wear them during the entire activity. </a:t>
            </a:r>
          </a:p>
          <a:p>
            <a:r>
              <a:rPr lang="en-US" dirty="0" smtClean="0"/>
              <a:t>2. Your teacher has set up several stations throughout the classroom. At each station, you will observe or create a change. Perform the task, and decide if the change is a physical change or a chemical change, then fill in your answer in the data table. </a:t>
            </a:r>
            <a:endParaRPr lang="en-US" dirty="0"/>
          </a:p>
        </p:txBody>
      </p:sp>
    </p:spTree>
    <p:extLst>
      <p:ext uri="{BB962C8B-B14F-4D97-AF65-F5344CB8AC3E}">
        <p14:creationId xmlns:p14="http://schemas.microsoft.com/office/powerpoint/2010/main" val="3950228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1</a:t>
            </a:r>
            <a:endParaRPr lang="en-US" dirty="0"/>
          </a:p>
        </p:txBody>
      </p:sp>
      <p:sp>
        <p:nvSpPr>
          <p:cNvPr id="3" name="Content Placeholder 2"/>
          <p:cNvSpPr>
            <a:spLocks noGrp="1"/>
          </p:cNvSpPr>
          <p:nvPr>
            <p:ph idx="1"/>
          </p:nvPr>
        </p:nvSpPr>
        <p:spPr/>
        <p:txBody>
          <a:bodyPr/>
          <a:lstStyle/>
          <a:p>
            <a:r>
              <a:rPr lang="en-US" dirty="0" smtClean="0"/>
              <a:t>Cut the paper.</a:t>
            </a:r>
          </a:p>
          <a:p>
            <a:r>
              <a:rPr lang="en-US" dirty="0" smtClean="0"/>
              <a:t>Examine </a:t>
            </a:r>
            <a:r>
              <a:rPr lang="en-US" dirty="0"/>
              <a:t>the paper, determine if this is a physical or chemical change? </a:t>
            </a:r>
          </a:p>
        </p:txBody>
      </p:sp>
    </p:spTree>
    <p:extLst>
      <p:ext uri="{BB962C8B-B14F-4D97-AF65-F5344CB8AC3E}">
        <p14:creationId xmlns:p14="http://schemas.microsoft.com/office/powerpoint/2010/main" val="4039439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2</a:t>
            </a:r>
            <a:endParaRPr lang="en-US" dirty="0"/>
          </a:p>
        </p:txBody>
      </p:sp>
      <p:sp>
        <p:nvSpPr>
          <p:cNvPr id="3" name="Content Placeholder 2"/>
          <p:cNvSpPr>
            <a:spLocks noGrp="1"/>
          </p:cNvSpPr>
          <p:nvPr>
            <p:ph idx="1"/>
          </p:nvPr>
        </p:nvSpPr>
        <p:spPr/>
        <p:txBody>
          <a:bodyPr/>
          <a:lstStyle/>
          <a:p>
            <a:r>
              <a:rPr lang="en-US" dirty="0" smtClean="0"/>
              <a:t>A small amount of baking soda and a dropper with vinegar is at this station. Pour a teaspoon of baking soda into a petri dish. Place 1 mL of vinegar onto the baking soda in the petri dish. Record your observations. Is this a physical or chemical change?</a:t>
            </a:r>
            <a:endParaRPr lang="en-US" dirty="0"/>
          </a:p>
        </p:txBody>
      </p:sp>
    </p:spTree>
    <p:extLst>
      <p:ext uri="{BB962C8B-B14F-4D97-AF65-F5344CB8AC3E}">
        <p14:creationId xmlns:p14="http://schemas.microsoft.com/office/powerpoint/2010/main" val="3557231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3</a:t>
            </a:r>
            <a:endParaRPr lang="en-US" dirty="0"/>
          </a:p>
        </p:txBody>
      </p:sp>
      <p:sp>
        <p:nvSpPr>
          <p:cNvPr id="3" name="Content Placeholder 2"/>
          <p:cNvSpPr>
            <a:spLocks noGrp="1"/>
          </p:cNvSpPr>
          <p:nvPr>
            <p:ph idx="1"/>
          </p:nvPr>
        </p:nvSpPr>
        <p:spPr/>
        <p:txBody>
          <a:bodyPr/>
          <a:lstStyle/>
          <a:p>
            <a:r>
              <a:rPr lang="en-US" dirty="0"/>
              <a:t>Salt, a glass of water, and a teaspoon are provided. Pour a teaspoon of salt in to the glass of water and stir the salt. Is this a physical or chemical change?</a:t>
            </a:r>
          </a:p>
        </p:txBody>
      </p:sp>
    </p:spTree>
    <p:extLst>
      <p:ext uri="{BB962C8B-B14F-4D97-AF65-F5344CB8AC3E}">
        <p14:creationId xmlns:p14="http://schemas.microsoft.com/office/powerpoint/2010/main" val="3975774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4</a:t>
            </a:r>
            <a:endParaRPr lang="en-US" dirty="0"/>
          </a:p>
        </p:txBody>
      </p:sp>
      <p:sp>
        <p:nvSpPr>
          <p:cNvPr id="3" name="Content Placeholder 2"/>
          <p:cNvSpPr>
            <a:spLocks noGrp="1"/>
          </p:cNvSpPr>
          <p:nvPr>
            <p:ph idx="1"/>
          </p:nvPr>
        </p:nvSpPr>
        <p:spPr/>
        <p:txBody>
          <a:bodyPr/>
          <a:lstStyle/>
          <a:p>
            <a:r>
              <a:rPr lang="en-US" dirty="0" smtClean="0"/>
              <a:t>Take the pencil provided and sharpen it at the pencil sharpener. Is this a physical or chemical change?</a:t>
            </a:r>
            <a:endParaRPr lang="en-US" dirty="0"/>
          </a:p>
        </p:txBody>
      </p:sp>
    </p:spTree>
    <p:extLst>
      <p:ext uri="{BB962C8B-B14F-4D97-AF65-F5344CB8AC3E}">
        <p14:creationId xmlns:p14="http://schemas.microsoft.com/office/powerpoint/2010/main" val="711911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5</a:t>
            </a:r>
            <a:endParaRPr lang="en-US" dirty="0"/>
          </a:p>
        </p:txBody>
      </p:sp>
      <p:sp>
        <p:nvSpPr>
          <p:cNvPr id="3" name="Content Placeholder 2"/>
          <p:cNvSpPr>
            <a:spLocks noGrp="1"/>
          </p:cNvSpPr>
          <p:nvPr>
            <p:ph idx="1"/>
          </p:nvPr>
        </p:nvSpPr>
        <p:spPr/>
        <p:txBody>
          <a:bodyPr/>
          <a:lstStyle/>
          <a:p>
            <a:r>
              <a:rPr lang="en-US" dirty="0" smtClean="0"/>
              <a:t>A small piece of pH paper is provided. This is special paper used to determine acidic or basic a substance is. Place the tip of the paper in the solution. Observe any color change on the paper. Is this a physical or chemical change?</a:t>
            </a:r>
            <a:endParaRPr lang="en-US" dirty="0"/>
          </a:p>
        </p:txBody>
      </p:sp>
    </p:spTree>
    <p:extLst>
      <p:ext uri="{BB962C8B-B14F-4D97-AF65-F5344CB8AC3E}">
        <p14:creationId xmlns:p14="http://schemas.microsoft.com/office/powerpoint/2010/main" val="1080646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1008</TotalTime>
  <Words>679</Words>
  <Application>Microsoft Office PowerPoint</Application>
  <PresentationFormat>Widescreen</PresentationFormat>
  <Paragraphs>130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Schoolbook</vt:lpstr>
      <vt:lpstr>Corbel</vt:lpstr>
      <vt:lpstr>Times New Roman</vt:lpstr>
      <vt:lpstr>Feathered</vt:lpstr>
      <vt:lpstr>Today we are completing a Physical and Chemical changes lab. </vt:lpstr>
      <vt:lpstr>Chemical and Physical Changes Lab</vt:lpstr>
      <vt:lpstr>Observing Changes in Matter   Name:</vt:lpstr>
      <vt:lpstr>Procedure</vt:lpstr>
      <vt:lpstr>Station 1</vt:lpstr>
      <vt:lpstr>Station 2</vt:lpstr>
      <vt:lpstr>Station 3</vt:lpstr>
      <vt:lpstr>Station 4</vt:lpstr>
      <vt:lpstr>Station 5</vt:lpstr>
      <vt:lpstr>Station 6</vt:lpstr>
      <vt:lpstr>Station 7</vt:lpstr>
      <vt:lpstr>Station 8 </vt:lpstr>
      <vt:lpstr>Station 9</vt:lpstr>
      <vt:lpstr>PowerPoint Presentation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and Physical Changes Lab</dc:title>
  <dc:creator>Natalie Farinholt</dc:creator>
  <cp:lastModifiedBy>Natalie Farinholt</cp:lastModifiedBy>
  <cp:revision>16</cp:revision>
  <dcterms:created xsi:type="dcterms:W3CDTF">2016-02-10T15:31:43Z</dcterms:created>
  <dcterms:modified xsi:type="dcterms:W3CDTF">2018-01-12T22:08:13Z</dcterms:modified>
</cp:coreProperties>
</file>