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0"/>
  </p:notesMasterIdLst>
  <p:handoutMasterIdLst>
    <p:handoutMasterId r:id="rId31"/>
  </p:handoutMasterIdLst>
  <p:sldIdLst>
    <p:sldId id="314" r:id="rId2"/>
    <p:sldId id="266" r:id="rId3"/>
    <p:sldId id="267" r:id="rId4"/>
    <p:sldId id="268" r:id="rId5"/>
    <p:sldId id="282" r:id="rId6"/>
    <p:sldId id="283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94" r:id="rId16"/>
    <p:sldId id="295" r:id="rId17"/>
    <p:sldId id="277" r:id="rId18"/>
    <p:sldId id="315" r:id="rId19"/>
    <p:sldId id="278" r:id="rId20"/>
    <p:sldId id="279" r:id="rId21"/>
    <p:sldId id="299" r:id="rId22"/>
    <p:sldId id="311" r:id="rId23"/>
    <p:sldId id="312" r:id="rId24"/>
    <p:sldId id="313" r:id="rId25"/>
    <p:sldId id="307" r:id="rId26"/>
    <p:sldId id="304" r:id="rId27"/>
    <p:sldId id="308" r:id="rId28"/>
    <p:sldId id="309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6CAD0-8192-43F3-A496-7EFF4607FFF3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F0993-B349-4FB6-A019-7E4E26121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8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36409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7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013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9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35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51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88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55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84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880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96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96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45A1F-4235-42FE-92E8-D115C4AD76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ECB5B-E2D1-466C-ADDD-E09FA6E71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64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arthsystem/soi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need a pen for today.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Think-Pair-Share on why soil is the next unit after rocks. How are they related?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the A Horizon (topsoil)?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2400" y="819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rgbClr val="FFFFFF"/>
                </a:solidFill>
              </a:rPr>
              <a:t>-</a:t>
            </a:r>
            <a:r>
              <a:rPr lang="en">
                <a:solidFill>
                  <a:srgbClr val="FFFFFF"/>
                </a:solidFill>
              </a:rPr>
              <a:t>First layer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rgbClr val="FFFFFF"/>
                </a:solidFill>
              </a:rPr>
              <a:t>-</a:t>
            </a:r>
            <a:r>
              <a:rPr lang="en">
                <a:solidFill>
                  <a:srgbClr val="FFFFFF"/>
                </a:solidFill>
              </a:rPr>
              <a:t>Darkest layer of soil 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rgbClr val="FFFFFF"/>
                </a:solidFill>
              </a:rPr>
              <a:t>-</a:t>
            </a:r>
            <a:r>
              <a:rPr lang="en">
                <a:solidFill>
                  <a:srgbClr val="FFFFFF"/>
                </a:solidFill>
              </a:rPr>
              <a:t>Contains humus, plant roots, small animals, water, and nutrients for plant growth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rgbClr val="FFFFFF"/>
                </a:solidFill>
              </a:rPr>
              <a:t>-</a:t>
            </a:r>
            <a:r>
              <a:rPr lang="en">
                <a:solidFill>
                  <a:srgbClr val="FFFFFF"/>
                </a:solidFill>
              </a:rPr>
              <a:t>The darker the soil, the more nutrients it contains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375" y="1047750"/>
            <a:ext cx="2486424" cy="166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4711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the B Horizon (subsoil)?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28600" y="12158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-Second</a:t>
            </a:r>
            <a:r>
              <a:rPr lang="en" sz="3200">
                <a:solidFill>
                  <a:srgbClr val="FFFFFF"/>
                </a:solidFill>
              </a:rPr>
              <a:t> layer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Lighter in color (reddish brown)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Fewer nutrients and water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Limited plant growth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325" y="1063375"/>
            <a:ext cx="2759825" cy="266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0112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3583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the C Horizon (parent material)?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 dirty="0">
                <a:solidFill>
                  <a:srgbClr val="FFFFFF"/>
                </a:solidFill>
              </a:rPr>
              <a:t>-Third</a:t>
            </a:r>
            <a:r>
              <a:rPr lang="en" sz="3200" dirty="0">
                <a:solidFill>
                  <a:srgbClr val="FFFFFF"/>
                </a:solidFill>
              </a:rPr>
              <a:t> layer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 dirty="0">
                <a:solidFill>
                  <a:srgbClr val="FFFFFF"/>
                </a:solidFill>
              </a:rPr>
              <a:t>-</a:t>
            </a:r>
            <a:r>
              <a:rPr lang="en" sz="3200" dirty="0">
                <a:solidFill>
                  <a:srgbClr val="FFFFFF"/>
                </a:solidFill>
              </a:rPr>
              <a:t>Lightest in color (gray)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 dirty="0">
                <a:solidFill>
                  <a:srgbClr val="FFFFFF"/>
                </a:solidFill>
              </a:rPr>
              <a:t>-</a:t>
            </a:r>
            <a:r>
              <a:rPr lang="en" sz="3200" dirty="0">
                <a:solidFill>
                  <a:srgbClr val="FFFFFF"/>
                </a:solidFill>
              </a:rPr>
              <a:t>No nutrients, animals, or plant growth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 dirty="0">
                <a:solidFill>
                  <a:srgbClr val="FFFFFF"/>
                </a:solidFill>
              </a:rPr>
              <a:t>-</a:t>
            </a:r>
            <a:r>
              <a:rPr lang="en" sz="3200" dirty="0">
                <a:solidFill>
                  <a:srgbClr val="FFFFFF"/>
                </a:solidFill>
              </a:rPr>
              <a:t>Contains weathered rock and sediment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511" y="594975"/>
            <a:ext cx="3113387" cy="2425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3452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the R Horizon (bedrock)?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Below the last layer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Solid Rock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Has not been weathered or broken down yet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No soil in this layer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7309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How is soil formed?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819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-From the weathering (breaking down) of rocks.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-Warm and wet climates, soil forms fastest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-Cold and dry climates, soil forms the slowest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t="17961" b="18413"/>
          <a:stretch/>
        </p:blipFill>
        <p:spPr>
          <a:xfrm>
            <a:off x="1988512" y="2677975"/>
            <a:ext cx="5166976" cy="246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297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creates the layers?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composition and texture of soil and its fertility and resistance to erosion are greatly influenced by plant roots and debris, bacteria, fungi, worms, insects, rodents, and other </a:t>
            </a:r>
            <a:r>
              <a:rPr lang="en-US" dirty="0" smtClean="0"/>
              <a:t>organisms (organic matter)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soil all the same?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ingredients in soils can vary from place to place and around the Earth. </a:t>
            </a:r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/>
              <a:t>soils have many properties </a:t>
            </a:r>
            <a:endParaRPr lang="en-US" dirty="0" smtClean="0"/>
          </a:p>
          <a:p>
            <a:r>
              <a:rPr lang="en-US" dirty="0" smtClean="0"/>
              <a:t>Depending </a:t>
            </a:r>
            <a:r>
              <a:rPr lang="en-US" dirty="0"/>
              <a:t>upon the combination of properties, soils have great variability in their ability to support structures and plant growth.</a:t>
            </a:r>
          </a:p>
        </p:txBody>
      </p:sp>
    </p:spTree>
    <p:extLst>
      <p:ext uri="{BB962C8B-B14F-4D97-AF65-F5344CB8AC3E}">
        <p14:creationId xmlns:p14="http://schemas.microsoft.com/office/powerpoint/2010/main" val="4937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are the characteristics of soil?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84935" y="1200150"/>
            <a:ext cx="8501865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</a:rPr>
              <a:t>-Texture</a:t>
            </a:r>
            <a:r>
              <a:rPr lang="en" dirty="0">
                <a:solidFill>
                  <a:srgbClr val="FFFFFF"/>
                </a:solidFill>
              </a:rPr>
              <a:t>-what the soil feels like</a:t>
            </a:r>
          </a:p>
          <a:p>
            <a:pPr rtl="0"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</a:rPr>
              <a:t>-Particle Size</a:t>
            </a:r>
            <a:r>
              <a:rPr lang="en" dirty="0">
                <a:solidFill>
                  <a:srgbClr val="FFFFFF"/>
                </a:solidFill>
              </a:rPr>
              <a:t> (see picture)</a:t>
            </a:r>
          </a:p>
          <a:p>
            <a:pPr rtl="0"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</a:rPr>
              <a:t>-pH</a:t>
            </a:r>
            <a:r>
              <a:rPr lang="en" dirty="0">
                <a:solidFill>
                  <a:srgbClr val="FFFFFF"/>
                </a:solidFill>
              </a:rPr>
              <a:t>-acidity in the </a:t>
            </a:r>
            <a:r>
              <a:rPr lang="en" dirty="0" smtClean="0">
                <a:solidFill>
                  <a:srgbClr val="FFFFFF"/>
                </a:solidFill>
              </a:rPr>
              <a:t>soil</a:t>
            </a:r>
          </a:p>
          <a:p>
            <a:pPr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FFFF"/>
                </a:solidFill>
              </a:rPr>
              <a:t>-Permeability – </a:t>
            </a:r>
            <a:r>
              <a:rPr lang="en" dirty="0" smtClean="0">
                <a:solidFill>
                  <a:srgbClr val="FFFFFF"/>
                </a:solidFill>
              </a:rPr>
              <a:t>how easily water flows through it</a:t>
            </a:r>
            <a:endParaRPr lang="en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</a:rPr>
              <a:t>-Viability</a:t>
            </a:r>
            <a:r>
              <a:rPr lang="en" dirty="0">
                <a:solidFill>
                  <a:srgbClr val="FFFFFF"/>
                </a:solidFill>
              </a:rPr>
              <a:t>-nutrients in the soil (nitrogen, phosphorus, etc). 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00" y="984325"/>
            <a:ext cx="2977300" cy="1974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6685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ype of s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604" cy="4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https://www.brainpop.com/science/earthsystem/soil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7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412088"/>
            <a:ext cx="7772400" cy="82081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Characteristics of Soil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3160" y="2106202"/>
            <a:ext cx="7965040" cy="207538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Grab the blank paper from the front. You will also need colored pencils and scissors. With your table discuss “What is soil?”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44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4733704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753" y="0"/>
            <a:ext cx="4372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85824"/>
          </a:xfrm>
        </p:spPr>
        <p:txBody>
          <a:bodyPr>
            <a:normAutofit/>
          </a:bodyPr>
          <a:lstStyle/>
          <a:p>
            <a:r>
              <a:rPr lang="en-US" dirty="0" smtClean="0"/>
              <a:t>What is CURE?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88396"/>
            <a:ext cx="8229600" cy="273743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 – Circle Main Idea (in each paragraph)</a:t>
            </a:r>
          </a:p>
          <a:p>
            <a:r>
              <a:rPr lang="en-US" sz="2000" dirty="0" smtClean="0"/>
              <a:t>U- underline key details </a:t>
            </a:r>
          </a:p>
          <a:p>
            <a:r>
              <a:rPr lang="en-US" sz="2000" dirty="0" smtClean="0"/>
              <a:t>R- respond in the margin (feelings, questions, connections)</a:t>
            </a:r>
          </a:p>
          <a:p>
            <a:r>
              <a:rPr lang="en-US" sz="2000" dirty="0" smtClean="0"/>
              <a:t>E- examine vocabulary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You context clues to figure out words you do not understand.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575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2 Articles  Find your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37808"/>
              </p:ext>
            </p:extLst>
          </p:nvPr>
        </p:nvGraphicFramePr>
        <p:xfrm>
          <a:off x="148975" y="1063224"/>
          <a:ext cx="8799816" cy="3546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954"/>
                <a:gridCol w="2199954"/>
                <a:gridCol w="2199954"/>
                <a:gridCol w="2199954"/>
              </a:tblGrid>
              <a:tr h="394029"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Soil?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Properties</a:t>
                      </a:r>
                      <a:r>
                        <a:rPr lang="en-US" baseline="0" dirty="0" smtClean="0"/>
                        <a:t> of Soil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Living Soil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Digging Up the Dirt</a:t>
                      </a:r>
                      <a:endParaRPr lang="en-US" dirty="0"/>
                    </a:p>
                  </a:txBody>
                  <a:tcPr/>
                </a:tc>
              </a:tr>
              <a:tr h="394029">
                <a:tc>
                  <a:txBody>
                    <a:bodyPr/>
                    <a:lstStyle/>
                    <a:p>
                      <a:r>
                        <a:rPr lang="en-US" dirty="0" smtClean="0"/>
                        <a:t>Belle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Anshu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Marlie</a:t>
                      </a:r>
                      <a:endParaRPr lang="en-US" dirty="0"/>
                    </a:p>
                  </a:txBody>
                  <a:tcPr/>
                </a:tc>
              </a:tr>
              <a:tr h="394029">
                <a:tc>
                  <a:txBody>
                    <a:bodyPr/>
                    <a:lstStyle/>
                    <a:p>
                      <a:r>
                        <a:rPr lang="en-US" dirty="0" smtClean="0"/>
                        <a:t>Cooper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Lindsey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Connor</a:t>
                      </a:r>
                      <a:endParaRPr lang="en-US" dirty="0"/>
                    </a:p>
                  </a:txBody>
                  <a:tcPr/>
                </a:tc>
              </a:tr>
              <a:tr h="394029">
                <a:tc>
                  <a:txBody>
                    <a:bodyPr/>
                    <a:lstStyle/>
                    <a:p>
                      <a:r>
                        <a:rPr lang="en-US" dirty="0" smtClean="0"/>
                        <a:t>Nicholas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Matthew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Abigail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Caitlyn</a:t>
                      </a:r>
                      <a:endParaRPr lang="en-US" dirty="0"/>
                    </a:p>
                  </a:txBody>
                  <a:tcPr/>
                </a:tc>
              </a:tr>
              <a:tr h="39402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Lakelyn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Cameron</a:t>
                      </a:r>
                      <a:r>
                        <a:rPr lang="en-US" baseline="0" dirty="0" smtClean="0"/>
                        <a:t>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Maya E</a:t>
                      </a:r>
                      <a:endParaRPr lang="en-US" dirty="0"/>
                    </a:p>
                  </a:txBody>
                  <a:tcPr/>
                </a:tc>
              </a:tr>
              <a:tr h="394029">
                <a:tc>
                  <a:txBody>
                    <a:bodyPr/>
                    <a:lstStyle/>
                    <a:p>
                      <a:r>
                        <a:rPr lang="en-US" dirty="0" smtClean="0"/>
                        <a:t>Xavier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Nikhil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Thomas</a:t>
                      </a:r>
                      <a:endParaRPr lang="en-US" dirty="0"/>
                    </a:p>
                  </a:txBody>
                  <a:tcPr/>
                </a:tc>
              </a:tr>
              <a:tr h="394029">
                <a:tc>
                  <a:txBody>
                    <a:bodyPr/>
                    <a:lstStyle/>
                    <a:p>
                      <a:r>
                        <a:rPr lang="en-US" dirty="0" smtClean="0"/>
                        <a:t>Ryan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Nick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Alec</a:t>
                      </a:r>
                      <a:endParaRPr lang="en-US" dirty="0"/>
                    </a:p>
                  </a:txBody>
                  <a:tcPr/>
                </a:tc>
              </a:tr>
              <a:tr h="394029">
                <a:tc>
                  <a:txBody>
                    <a:bodyPr/>
                    <a:lstStyle/>
                    <a:p>
                      <a:r>
                        <a:rPr lang="en-US" dirty="0" smtClean="0"/>
                        <a:t>Eleanor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Lindsey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Audrey</a:t>
                      </a:r>
                      <a:endParaRPr lang="en-US" dirty="0"/>
                    </a:p>
                  </a:txBody>
                  <a:tcPr/>
                </a:tc>
              </a:tr>
              <a:tr h="394029">
                <a:tc>
                  <a:txBody>
                    <a:bodyPr/>
                    <a:lstStyle/>
                    <a:p>
                      <a:r>
                        <a:rPr lang="en-US" dirty="0" smtClean="0"/>
                        <a:t>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Maya</a:t>
                      </a:r>
                      <a:r>
                        <a:rPr lang="en-US" baseline="0" dirty="0" smtClean="0"/>
                        <a:t> S.D.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Celeste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Josie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9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3 Articles – find your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733708"/>
              </p:ext>
            </p:extLst>
          </p:nvPr>
        </p:nvGraphicFramePr>
        <p:xfrm>
          <a:off x="118153" y="1063230"/>
          <a:ext cx="8727896" cy="386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974"/>
                <a:gridCol w="2181974"/>
                <a:gridCol w="2181974"/>
                <a:gridCol w="2181974"/>
              </a:tblGrid>
              <a:tr h="544555"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Soil?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Properties</a:t>
                      </a:r>
                      <a:r>
                        <a:rPr lang="en-US" baseline="0" dirty="0" smtClean="0"/>
                        <a:t> of Soil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Living Soil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Digging Up the Dirt</a:t>
                      </a:r>
                      <a:endParaRPr lang="en-US" dirty="0"/>
                    </a:p>
                  </a:txBody>
                  <a:tcPr/>
                </a:tc>
              </a:tr>
              <a:tr h="544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Mariana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Maya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Manish</a:t>
                      </a:r>
                      <a:endParaRPr lang="en-US" dirty="0"/>
                    </a:p>
                  </a:txBody>
                  <a:tcPr/>
                </a:tc>
              </a:tr>
              <a:tr h="569913"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</a:p>
                    <a:p>
                      <a:r>
                        <a:rPr lang="en-US" dirty="0" err="1" smtClean="0"/>
                        <a:t>Grason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Jamirah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Carter</a:t>
                      </a:r>
                      <a:endParaRPr lang="en-US" dirty="0"/>
                    </a:p>
                  </a:txBody>
                  <a:tcPr/>
                </a:tc>
              </a:tr>
              <a:tr h="544555">
                <a:tc>
                  <a:txBody>
                    <a:bodyPr/>
                    <a:lstStyle/>
                    <a:p>
                      <a:r>
                        <a:rPr lang="en-US" dirty="0" smtClean="0"/>
                        <a:t>Shane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Jordan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Jackson</a:t>
                      </a:r>
                      <a:endParaRPr lang="en-US" dirty="0"/>
                    </a:p>
                  </a:txBody>
                  <a:tcPr/>
                </a:tc>
              </a:tr>
              <a:tr h="544555">
                <a:tc>
                  <a:txBody>
                    <a:bodyPr/>
                    <a:lstStyle/>
                    <a:p>
                      <a:r>
                        <a:rPr lang="en-US" dirty="0" smtClean="0"/>
                        <a:t>Carl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Jemiyah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</a:t>
                      </a:r>
                      <a:endParaRPr lang="en-US" dirty="0"/>
                    </a:p>
                  </a:txBody>
                  <a:tcPr/>
                </a:tc>
              </a:tr>
              <a:tr h="544555">
                <a:tc>
                  <a:txBody>
                    <a:bodyPr/>
                    <a:lstStyle/>
                    <a:p>
                      <a:r>
                        <a:rPr lang="en-US" dirty="0" smtClean="0"/>
                        <a:t>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Gabe</a:t>
                      </a:r>
                    </a:p>
                    <a:p>
                      <a:r>
                        <a:rPr lang="en-US" dirty="0" smtClean="0"/>
                        <a:t>Jonah</a:t>
                      </a:r>
                      <a:endParaRPr lang="en-US" dirty="0"/>
                    </a:p>
                  </a:txBody>
                  <a:tcPr/>
                </a:tc>
              </a:tr>
              <a:tr h="569913">
                <a:tc>
                  <a:txBody>
                    <a:bodyPr/>
                    <a:lstStyle/>
                    <a:p>
                      <a:r>
                        <a:rPr lang="en-US" dirty="0" smtClean="0"/>
                        <a:t>Elsie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Stone</a:t>
                      </a:r>
                    </a:p>
                    <a:p>
                      <a:r>
                        <a:rPr lang="en-US" dirty="0" smtClean="0"/>
                        <a:t>Brooke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Jacob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5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4 Articles – find your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546409"/>
              </p:ext>
            </p:extLst>
          </p:nvPr>
        </p:nvGraphicFramePr>
        <p:xfrm>
          <a:off x="210619" y="1198224"/>
          <a:ext cx="8476180" cy="37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45"/>
                <a:gridCol w="2119045"/>
                <a:gridCol w="2119045"/>
                <a:gridCol w="2119045"/>
              </a:tblGrid>
              <a:tr h="465710"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Soil?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Properties</a:t>
                      </a:r>
                      <a:r>
                        <a:rPr lang="en-US" baseline="0" dirty="0" smtClean="0"/>
                        <a:t> of Soil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Living Soil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Digging Up the Dirt</a:t>
                      </a:r>
                      <a:endParaRPr lang="en-US" dirty="0"/>
                    </a:p>
                  </a:txBody>
                  <a:tcPr/>
                </a:tc>
              </a:tr>
              <a:tr h="465710">
                <a:tc>
                  <a:txBody>
                    <a:bodyPr/>
                    <a:lstStyle/>
                    <a:p>
                      <a:r>
                        <a:rPr lang="en-US" dirty="0" smtClean="0"/>
                        <a:t>Trey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Jordy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Daniel</a:t>
                      </a:r>
                      <a:endParaRPr lang="en-US" dirty="0"/>
                    </a:p>
                  </a:txBody>
                  <a:tcPr/>
                </a:tc>
              </a:tr>
              <a:tr h="465710">
                <a:tc>
                  <a:txBody>
                    <a:bodyPr/>
                    <a:lstStyle/>
                    <a:p>
                      <a:r>
                        <a:rPr lang="en-US" dirty="0" smtClean="0"/>
                        <a:t>Brett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Donovan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Stasia</a:t>
                      </a:r>
                      <a:endParaRPr lang="en-US" dirty="0"/>
                    </a:p>
                  </a:txBody>
                  <a:tcPr/>
                </a:tc>
              </a:tr>
              <a:tr h="465710">
                <a:tc>
                  <a:txBody>
                    <a:bodyPr/>
                    <a:lstStyle/>
                    <a:p>
                      <a:r>
                        <a:rPr lang="en-US" dirty="0" smtClean="0"/>
                        <a:t>Sydney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Chuks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Ranvir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Riley</a:t>
                      </a:r>
                      <a:endParaRPr lang="en-US" dirty="0"/>
                    </a:p>
                  </a:txBody>
                  <a:tcPr/>
                </a:tc>
              </a:tr>
              <a:tr h="465710">
                <a:tc>
                  <a:txBody>
                    <a:bodyPr/>
                    <a:lstStyle/>
                    <a:p>
                      <a:r>
                        <a:rPr lang="en-US" dirty="0" smtClean="0"/>
                        <a:t>Brandon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Brenden</a:t>
                      </a:r>
                      <a:endParaRPr lang="en-US" dirty="0"/>
                    </a:p>
                  </a:txBody>
                  <a:tcPr/>
                </a:tc>
              </a:tr>
              <a:tr h="465710">
                <a:tc>
                  <a:txBody>
                    <a:bodyPr/>
                    <a:lstStyle/>
                    <a:p>
                      <a:r>
                        <a:rPr lang="en-US" dirty="0" smtClean="0"/>
                        <a:t>Bridget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Gabby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Sophia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Sophia S</a:t>
                      </a:r>
                      <a:endParaRPr lang="en-US" dirty="0"/>
                    </a:p>
                  </a:txBody>
                  <a:tcPr/>
                </a:tc>
              </a:tr>
              <a:tr h="465710">
                <a:tc>
                  <a:txBody>
                    <a:bodyPr/>
                    <a:lstStyle/>
                    <a:p>
                      <a:r>
                        <a:rPr lang="en-US" dirty="0" smtClean="0"/>
                        <a:t>Christian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Lucas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Ishaan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Nicholas S</a:t>
                      </a:r>
                      <a:endParaRPr lang="en-US" dirty="0"/>
                    </a:p>
                  </a:txBody>
                  <a:tcPr/>
                </a:tc>
              </a:tr>
              <a:tr h="4657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Semaya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Piper</a:t>
                      </a:r>
                    </a:p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2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Pager Guideline: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3897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Appropriate Title (5 points)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Expresses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main idea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(20 points)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Fills entire page (10 points)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Uses two quotes from the article (5 points each)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Uses proper grammar / spelling (5 points)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At least three visual images (5 points each)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Use vocabulary words (5 points)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Write two questions and answer them (10 points each)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Make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visually appealing (color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)  ( 5points)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Be purposeful with the arrangement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( 5 points)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Names on back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05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209844"/>
          </a:xfrm>
        </p:spPr>
        <p:txBody>
          <a:bodyPr/>
          <a:lstStyle/>
          <a:p>
            <a:r>
              <a:rPr lang="en-US" dirty="0" smtClean="0"/>
              <a:t>Get with your groups from Friday and finish your one-pager. You have the rest of today to finish.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09114"/>
          </a:xfrm>
        </p:spPr>
        <p:txBody>
          <a:bodyPr/>
          <a:lstStyle/>
          <a:p>
            <a:r>
              <a:rPr lang="en-US" dirty="0" smtClean="0"/>
              <a:t>Grab the lab sheet from the front and begin reading over it.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ready to ask any questions you may have.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Messy lab tomorrow – dress appropriately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07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869402"/>
          </a:xfrm>
        </p:spPr>
        <p:txBody>
          <a:bodyPr/>
          <a:lstStyle/>
          <a:p>
            <a:r>
              <a:rPr lang="en-US" dirty="0" smtClean="0"/>
              <a:t>Get out your lab sheet from yesterday. You will need it and a pencil.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5798"/>
            <a:ext cx="8229600" cy="2460032"/>
          </a:xfrm>
        </p:spPr>
        <p:txBody>
          <a:bodyPr/>
          <a:lstStyle/>
          <a:p>
            <a:r>
              <a:rPr lang="en-US" dirty="0" smtClean="0"/>
              <a:t>Figure out your group of 3 or 4 and line up </a:t>
            </a:r>
            <a:r>
              <a:rPr lang="en-US" smtClean="0"/>
              <a:t>with them.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5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docs.google.com/drawings/d/sgLb22Pz2X71UWhT4DR_ZyA/image?w=20&amp;h=40&amp;rev=2&amp;ac=1"/>
          <p:cNvSpPr>
            <a:spLocks noChangeAspect="1" noChangeArrowheads="1"/>
          </p:cNvSpPr>
          <p:nvPr/>
        </p:nvSpPr>
        <p:spPr bwMode="auto">
          <a:xfrm>
            <a:off x="966788" y="-1047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71919"/>
            <a:ext cx="9030984" cy="4843637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Fold </a:t>
            </a:r>
            <a:r>
              <a:rPr lang="en-US" sz="2400" dirty="0">
                <a:solidFill>
                  <a:schemeClr val="bg1"/>
                </a:solidFill>
              </a:rPr>
              <a:t>Paper hot dog style but not all the way to the edge. Leave about 1 inch for the title. The title is Soil Profile </a:t>
            </a:r>
            <a:r>
              <a:rPr lang="en-US" sz="2400" dirty="0" smtClean="0">
                <a:solidFill>
                  <a:schemeClr val="bg1"/>
                </a:solidFill>
              </a:rPr>
              <a:t>Foldable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You </a:t>
            </a:r>
            <a:r>
              <a:rPr lang="en-US" sz="2400" dirty="0">
                <a:solidFill>
                  <a:schemeClr val="bg1"/>
                </a:solidFill>
              </a:rPr>
              <a:t>need 5 flaps so make 4 cuts. Make the first flap a little smaller than the rest, and the 4th flap a little larger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Flaps </a:t>
            </a:r>
            <a:r>
              <a:rPr lang="en-US" sz="2400" dirty="0">
                <a:solidFill>
                  <a:schemeClr val="bg1"/>
                </a:solidFill>
              </a:rPr>
              <a:t>are to represent each soil horizon. </a:t>
            </a:r>
            <a:r>
              <a:rPr lang="en-US" sz="2400" dirty="0" smtClean="0">
                <a:solidFill>
                  <a:schemeClr val="bg1"/>
                </a:solidFill>
              </a:rPr>
              <a:t>Label each on the front.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 Horizon: Surface </a:t>
            </a:r>
            <a:r>
              <a:rPr lang="en-US" sz="2400" dirty="0" smtClean="0">
                <a:solidFill>
                  <a:schemeClr val="bg1"/>
                </a:solidFill>
              </a:rPr>
              <a:t>			Top </a:t>
            </a:r>
            <a:r>
              <a:rPr lang="en-US" sz="2400" dirty="0">
                <a:solidFill>
                  <a:schemeClr val="bg1"/>
                </a:solidFill>
              </a:rPr>
              <a:t>of foldable</a:t>
            </a:r>
          </a:p>
          <a:p>
            <a:r>
              <a:rPr lang="en-US" sz="2400" dirty="0">
                <a:solidFill>
                  <a:schemeClr val="bg1"/>
                </a:solidFill>
              </a:rPr>
              <a:t>A Horizon: Topsoil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B Horizon: Subsoil</a:t>
            </a:r>
          </a:p>
          <a:p>
            <a:r>
              <a:rPr lang="en-US" sz="2400" dirty="0">
                <a:solidFill>
                  <a:schemeClr val="bg1"/>
                </a:solidFill>
              </a:rPr>
              <a:t>C Horizon: Parent Material</a:t>
            </a:r>
          </a:p>
          <a:p>
            <a:r>
              <a:rPr lang="en-US" sz="2400" dirty="0">
                <a:solidFill>
                  <a:schemeClr val="bg1"/>
                </a:solidFill>
              </a:rPr>
              <a:t>R Horizon: Bedrock            </a:t>
            </a:r>
            <a:r>
              <a:rPr lang="en-US" sz="2400" dirty="0" smtClean="0">
                <a:solidFill>
                  <a:schemeClr val="bg1"/>
                </a:solidFill>
              </a:rPr>
              <a:t>		Bottom </a:t>
            </a:r>
            <a:r>
              <a:rPr lang="en-US" sz="2400" dirty="0">
                <a:solidFill>
                  <a:schemeClr val="bg1"/>
                </a:solidFill>
              </a:rPr>
              <a:t>of foldable.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Color </a:t>
            </a:r>
            <a:r>
              <a:rPr lang="en-US" sz="3200" dirty="0">
                <a:solidFill>
                  <a:schemeClr val="bg1"/>
                </a:solidFill>
              </a:rPr>
              <a:t>the outside of the foldable to represent each horizon. 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Inside </a:t>
            </a:r>
            <a:r>
              <a:rPr lang="en-US" sz="3200" dirty="0">
                <a:solidFill>
                  <a:schemeClr val="bg1"/>
                </a:solidFill>
              </a:rPr>
              <a:t>the flaps need to say the name of the horizon, the color of the horizon, and the horizons composition and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veuse" pitchFamily="2" charset="0"/>
              </a:rPr>
              <a:t>WHAT IS SOIL?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457451"/>
            <a:ext cx="6172200" cy="213717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Soil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forms as rock is broken down by weathering and mixes with other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materials (decaying plant and animal matter)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on the surface.</a:t>
            </a:r>
          </a:p>
          <a:p>
            <a:pPr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ve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soil located?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upper-most layer of the continental crust is covered by soil</a:t>
            </a:r>
          </a:p>
        </p:txBody>
      </p:sp>
    </p:spTree>
    <p:extLst>
      <p:ext uri="{BB962C8B-B14F-4D97-AF65-F5344CB8AC3E}">
        <p14:creationId xmlns:p14="http://schemas.microsoft.com/office/powerpoint/2010/main" val="367502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a soil horizon?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Horizon is a side profile of the layers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-S</a:t>
            </a:r>
            <a:r>
              <a:rPr lang="en" sz="3200">
                <a:solidFill>
                  <a:srgbClr val="FFFFFF"/>
                </a:solidFill>
              </a:rPr>
              <a:t>oil is usually divided into 3 main layers, but will also include the layers above and below for a total of 5 layers.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441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297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are the soil horizons??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449" y="1016000"/>
            <a:ext cx="3247874" cy="4127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4870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the O Horizon (litter)?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Not really a layer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It’s on top of the first layer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Contains grass, plants, and animals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819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988</Words>
  <Application>Microsoft Office PowerPoint</Application>
  <PresentationFormat>On-screen Show (16:9)</PresentationFormat>
  <Paragraphs>203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Baveuse</vt:lpstr>
      <vt:lpstr>Wingdings</vt:lpstr>
      <vt:lpstr>simple-light</vt:lpstr>
      <vt:lpstr>You need a pen for today. </vt:lpstr>
      <vt:lpstr>Characteristics of Soil</vt:lpstr>
      <vt:lpstr>PowerPoint Presentation</vt:lpstr>
      <vt:lpstr>PowerPoint Presentation</vt:lpstr>
      <vt:lpstr>WHAT IS SOIL?</vt:lpstr>
      <vt:lpstr>Where is soil located?</vt:lpstr>
      <vt:lpstr>What is a soil horizon?</vt:lpstr>
      <vt:lpstr>What are the soil horizons??</vt:lpstr>
      <vt:lpstr>What is the O Horizon (litter)?</vt:lpstr>
      <vt:lpstr>What is the A Horizon (topsoil)?</vt:lpstr>
      <vt:lpstr>What is the B Horizon (subsoil)?</vt:lpstr>
      <vt:lpstr>What is the C Horizon (parent material)?</vt:lpstr>
      <vt:lpstr>What is the R Horizon (bedrock)?</vt:lpstr>
      <vt:lpstr>How is soil formed?</vt:lpstr>
      <vt:lpstr>What creates the layers?</vt:lpstr>
      <vt:lpstr>Is soil all the same?</vt:lpstr>
      <vt:lpstr>What are the characteristics of soil?</vt:lpstr>
      <vt:lpstr>PowerPoint Presentation</vt:lpstr>
      <vt:lpstr>PowerPoint Presentation</vt:lpstr>
      <vt:lpstr>PowerPoint Presentation</vt:lpstr>
      <vt:lpstr>What is CURE?</vt:lpstr>
      <vt:lpstr>Core 2 Articles  Find your name</vt:lpstr>
      <vt:lpstr>Core 3 Articles – find your name</vt:lpstr>
      <vt:lpstr>Core 4 Articles – find your name</vt:lpstr>
      <vt:lpstr>One Pager Guideline:</vt:lpstr>
      <vt:lpstr>Get with your groups from Friday and finish your one-pager. You have the rest of today to finish. </vt:lpstr>
      <vt:lpstr>Grab the lab sheet from the front and begin reading over it. </vt:lpstr>
      <vt:lpstr>Get out your lab sheet from yesterday. You will need it and a pencil.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Soil</dc:title>
  <cp:lastModifiedBy>Natalie Farinholt</cp:lastModifiedBy>
  <cp:revision>42</cp:revision>
  <cp:lastPrinted>2017-10-06T14:21:22Z</cp:lastPrinted>
  <dcterms:modified xsi:type="dcterms:W3CDTF">2017-10-07T12:42:44Z</dcterms:modified>
</cp:coreProperties>
</file>